
<file path=[Content_Types].xml><?xml version="1.0" encoding="utf-8"?>
<Types xmlns="http://schemas.openxmlformats.org/package/2006/content-types">
  <Default Extension="jpeg" ContentType="image/jpeg"/>
  <Default Extension="JPG" ContentType="image/jpeg"/>
  <Default Extension="png" ContentType="image/png"/>
  <Default Extension="png&amp;ehk=38Hlh"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2" r:id="rId1"/>
  </p:sldMasterIdLst>
  <p:notesMasterIdLst>
    <p:notesMasterId r:id="rId42"/>
  </p:notesMasterIdLst>
  <p:sldIdLst>
    <p:sldId id="256" r:id="rId2"/>
    <p:sldId id="257" r:id="rId3"/>
    <p:sldId id="273" r:id="rId4"/>
    <p:sldId id="277" r:id="rId5"/>
    <p:sldId id="259" r:id="rId6"/>
    <p:sldId id="278" r:id="rId7"/>
    <p:sldId id="279" r:id="rId8"/>
    <p:sldId id="280" r:id="rId9"/>
    <p:sldId id="281" r:id="rId10"/>
    <p:sldId id="282" r:id="rId11"/>
    <p:sldId id="283" r:id="rId12"/>
    <p:sldId id="284" r:id="rId13"/>
    <p:sldId id="285" r:id="rId14"/>
    <p:sldId id="286" r:id="rId15"/>
    <p:sldId id="287" r:id="rId16"/>
    <p:sldId id="288" r:id="rId17"/>
    <p:sldId id="289" r:id="rId18"/>
    <p:sldId id="290" r:id="rId19"/>
    <p:sldId id="291" r:id="rId20"/>
    <p:sldId id="293" r:id="rId21"/>
    <p:sldId id="292" r:id="rId22"/>
    <p:sldId id="294" r:id="rId23"/>
    <p:sldId id="295" r:id="rId24"/>
    <p:sldId id="296" r:id="rId25"/>
    <p:sldId id="298" r:id="rId26"/>
    <p:sldId id="274" r:id="rId27"/>
    <p:sldId id="299" r:id="rId28"/>
    <p:sldId id="266" r:id="rId29"/>
    <p:sldId id="300" r:id="rId30"/>
    <p:sldId id="301" r:id="rId31"/>
    <p:sldId id="302" r:id="rId32"/>
    <p:sldId id="303" r:id="rId33"/>
    <p:sldId id="304" r:id="rId34"/>
    <p:sldId id="305" r:id="rId35"/>
    <p:sldId id="306" r:id="rId36"/>
    <p:sldId id="307" r:id="rId37"/>
    <p:sldId id="276" r:id="rId38"/>
    <p:sldId id="308" r:id="rId39"/>
    <p:sldId id="275" r:id="rId40"/>
    <p:sldId id="309"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66AC"/>
    <a:srgbClr val="A71D4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32" autoAdjust="0"/>
  </p:normalViewPr>
  <p:slideViewPr>
    <p:cSldViewPr snapToGrid="0">
      <p:cViewPr varScale="1">
        <p:scale>
          <a:sx n="81" d="100"/>
          <a:sy n="81" d="100"/>
        </p:scale>
        <p:origin x="75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0FDBCA-E3D3-4F0F-B0BF-76C305505068}" type="datetimeFigureOut">
              <a:rPr lang="en-IN" smtClean="0"/>
              <a:t>14-06-2019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F7F09A-F58F-441D-83C4-D249F6528F87}" type="slidenum">
              <a:rPr lang="en-IN" smtClean="0"/>
              <a:t>‹#›</a:t>
            </a:fld>
            <a:endParaRPr lang="en-IN"/>
          </a:p>
        </p:txBody>
      </p:sp>
    </p:spTree>
    <p:extLst>
      <p:ext uri="{BB962C8B-B14F-4D97-AF65-F5344CB8AC3E}">
        <p14:creationId xmlns:p14="http://schemas.microsoft.com/office/powerpoint/2010/main" val="37010563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241E0DD4-5455-4987-812D-F75A6CCB4298}" type="datetime2">
              <a:rPr lang="en-US" smtClean="0"/>
              <a:t>Friday, June 14, 2019</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r>
              <a:rPr lang="en-US"/>
              <a:t>Understanding and Implementing Generative adversarial networks (gans)</a:t>
            </a:r>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465338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B2511E-D828-4367-9C59-6AD28F551D66}" type="datetime2">
              <a:rPr lang="en-US" smtClean="0"/>
              <a:t>Friday, June 14, 2019</a:t>
            </a:fld>
            <a:endParaRPr lang="en-US" dirty="0"/>
          </a:p>
        </p:txBody>
      </p:sp>
      <p:sp>
        <p:nvSpPr>
          <p:cNvPr id="5" name="Footer Placeholder 4"/>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91671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51F3BAD2-7EB5-46FB-9543-B2583CDEAB74}" type="datetime2">
              <a:rPr lang="en-US" smtClean="0"/>
              <a:t>Friday, June 14, 2019</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r>
              <a:rPr lang="en-US"/>
              <a:t>Understanding and Implementing Generative adversarial networks (gans)</a:t>
            </a:r>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92656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9D5CBC-141B-4F92-B1F6-5E8D5B61712A}" type="datetime2">
              <a:rPr lang="en-US" smtClean="0"/>
              <a:t>Friday, June 14, 2019</a:t>
            </a:fld>
            <a:endParaRPr lang="en-US" dirty="0"/>
          </a:p>
        </p:txBody>
      </p:sp>
      <p:sp>
        <p:nvSpPr>
          <p:cNvPr id="5" name="Footer Placeholder 4"/>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15115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2CD3FD7-1229-4B0F-BDFB-4397DDF6E9B5}" type="datetime2">
              <a:rPr lang="en-US" smtClean="0"/>
              <a:t>Friday, June 14, 2019</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a:t>Understanding and Implementing Generative adversarial networks (gans)</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77014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C1791D-E53B-4E86-B0EE-788D2D7E0E0A}" type="datetime2">
              <a:rPr lang="en-US" smtClean="0"/>
              <a:t>Friday, June 14, 2019</a:t>
            </a:fld>
            <a:endParaRPr lang="en-US" dirty="0"/>
          </a:p>
        </p:txBody>
      </p:sp>
      <p:sp>
        <p:nvSpPr>
          <p:cNvPr id="6" name="Footer Placeholder 5"/>
          <p:cNvSpPr>
            <a:spLocks noGrp="1"/>
          </p:cNvSpPr>
          <p:nvPr>
            <p:ph type="ftr" sz="quarter" idx="11"/>
          </p:nvPr>
        </p:nvSpPr>
        <p:spPr/>
        <p:txBody>
          <a:bodyPr/>
          <a:lstStyle/>
          <a:p>
            <a:r>
              <a:rPr lang="en-US"/>
              <a:t>Understanding and Implementing Generative adversarial networks (gans)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75642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8604B13-979F-440F-9259-8AF5E9CCD91D}" type="datetime2">
              <a:rPr lang="en-US" smtClean="0"/>
              <a:t>Friday, June 14, 2019</a:t>
            </a:fld>
            <a:endParaRPr lang="en-US" dirty="0"/>
          </a:p>
        </p:txBody>
      </p:sp>
      <p:sp>
        <p:nvSpPr>
          <p:cNvPr id="8" name="Footer Placeholder 7"/>
          <p:cNvSpPr>
            <a:spLocks noGrp="1"/>
          </p:cNvSpPr>
          <p:nvPr>
            <p:ph type="ftr" sz="quarter" idx="11"/>
          </p:nvPr>
        </p:nvSpPr>
        <p:spPr/>
        <p:txBody>
          <a:bodyPr/>
          <a:lstStyle/>
          <a:p>
            <a:r>
              <a:rPr lang="en-US"/>
              <a:t>Understanding and Implementing Generative adversarial networks (gans)</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58181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F3C2EDA-F809-4D83-A27D-EA5C363E4559}" type="datetime2">
              <a:rPr lang="en-US" smtClean="0"/>
              <a:t>Friday, June 14, 2019</a:t>
            </a:fld>
            <a:endParaRPr lang="en-US" dirty="0"/>
          </a:p>
        </p:txBody>
      </p:sp>
      <p:sp>
        <p:nvSpPr>
          <p:cNvPr id="4" name="Footer Placeholder 3"/>
          <p:cNvSpPr>
            <a:spLocks noGrp="1"/>
          </p:cNvSpPr>
          <p:nvPr>
            <p:ph type="ftr" sz="quarter" idx="11"/>
          </p:nvPr>
        </p:nvSpPr>
        <p:spPr/>
        <p:txBody>
          <a:bodyPr/>
          <a:lstStyle/>
          <a:p>
            <a:r>
              <a:rPr lang="en-US"/>
              <a:t>Understanding and Implementing Generative adversarial networks (gans)</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88470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09CD40-C066-47D7-99F5-B358A836BEE9}" type="datetime2">
              <a:rPr lang="en-US" smtClean="0"/>
              <a:t>Friday, June 14, 2019</a:t>
            </a:fld>
            <a:endParaRPr lang="en-US" dirty="0"/>
          </a:p>
        </p:txBody>
      </p:sp>
      <p:sp>
        <p:nvSpPr>
          <p:cNvPr id="3" name="Footer Placeholder 2"/>
          <p:cNvSpPr>
            <a:spLocks noGrp="1"/>
          </p:cNvSpPr>
          <p:nvPr>
            <p:ph type="ftr" sz="quarter" idx="11"/>
          </p:nvPr>
        </p:nvSpPr>
        <p:spPr/>
        <p:txBody>
          <a:bodyPr/>
          <a:lstStyle/>
          <a:p>
            <a:r>
              <a:rPr lang="en-US"/>
              <a:t>Understanding and Implementing Generative adversarial networks (gans)</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26179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2A4D6AD4-2334-44D9-BA4D-30A0933F3387}" type="datetime2">
              <a:rPr lang="en-US" smtClean="0"/>
              <a:t>Friday, June 14, 2019</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a:t>Understanding and Implementing Generative adversarial networks (gans)</a:t>
            </a:r>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96428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47CEEB-52AA-41FF-AF06-BA05F5B261F6}" type="datetime2">
              <a:rPr lang="en-US" smtClean="0"/>
              <a:t>Friday, June 14, 2019</a:t>
            </a:fld>
            <a:endParaRPr lang="en-US" dirty="0"/>
          </a:p>
        </p:txBody>
      </p:sp>
      <p:sp>
        <p:nvSpPr>
          <p:cNvPr id="6" name="Footer Placeholder 5"/>
          <p:cNvSpPr>
            <a:spLocks noGrp="1"/>
          </p:cNvSpPr>
          <p:nvPr>
            <p:ph type="ftr" sz="quarter" idx="11"/>
          </p:nvPr>
        </p:nvSpPr>
        <p:spPr/>
        <p:txBody>
          <a:bodyPr/>
          <a:lstStyle/>
          <a:p>
            <a:r>
              <a:rPr lang="en-US"/>
              <a:t>Understanding and Implementing Generative adversarial networks (gans)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49118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922FA82B-3488-48EA-A262-D4F2E5E62CA0}" type="datetime2">
              <a:rPr lang="en-US" smtClean="0"/>
              <a:t>Friday, June 14, 2019</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r>
              <a:rPr lang="en-US"/>
              <a:t>Understanding and Implementing Generative adversarial networks (gans)</a:t>
            </a:r>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72919103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4.jpeg"/><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amp;ehk=38Hlh"/><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amp;ehk=38Hlh"/><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amp;ehk=38Hlh"/><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amp;ehk=38Hlh"/><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skymind.ai/wiki/generative-adversarial-network-gan" TargetMode="Externa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amp;ehk=38Hlh"/><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hyperlink" Target="http://geohealthcheck.org/" TargetMode="External"/><Relationship Id="rId2" Type="http://schemas.openxmlformats.org/officeDocument/2006/relationships/image" Target="../media/image3.png&amp;ehk=38Hlh"/><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amp;ehk=38Hlh"/><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amp;ehk=38Hlh"/><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amp;ehk=38Hlh"/><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amp;ehk=38Hlh"/><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hyperlink" Target="https://papers.nips.cc/paper/5423-generative-adversarial-nets" TargetMode="External"/><Relationship Id="rId4" Type="http://schemas.openxmlformats.org/officeDocument/2006/relationships/hyperlink" Target="https://skymind.ai/wiki/generative-adversarial-network-gan"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arxiv.org/pdf/1511.06434.pdf"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geohealthcheck.org/" TargetMode="External"/><Relationship Id="rId2" Type="http://schemas.openxmlformats.org/officeDocument/2006/relationships/image" Target="../media/image3.png&amp;ehk=38Hlh"/><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github.com/greatdevaks/PyCon_Thailand_2019_GANs_Anmol_Krishan_Sachdeva"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geohealthcheck.org/" TargetMode="External"/><Relationship Id="rId2" Type="http://schemas.openxmlformats.org/officeDocument/2006/relationships/image" Target="../media/image3.png&amp;ehk=38Hlh"/><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geohealthcheck.org/" TargetMode="External"/><Relationship Id="rId2" Type="http://schemas.openxmlformats.org/officeDocument/2006/relationships/image" Target="../media/image3.png&amp;ehk=38Hlh"/><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junyanz/CycleGAN" TargetMode="External"/><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fxia22/PixelDTGAN"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hyperlink" Target="https://arxiv.org/pdf/1609.04802.pdf"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hyperlink" Target="https://arxiv.org/pdf/1710.10196.pdf"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hanzhanggit/StackGAN"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pathak22/context-encoder"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phillipi/pix2pix"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amp;ehk=38Hlh"/><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2.jpeg"/><Relationship Id="rId4" Type="http://schemas.openxmlformats.org/officeDocument/2006/relationships/image" Target="../media/image31.jpe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amp;ehk=38Hlh"/><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hyperlink" Target="http://geohealthcheck.org/" TargetMode="External"/><Relationship Id="rId2" Type="http://schemas.openxmlformats.org/officeDocument/2006/relationships/image" Target="../media/image3.png&amp;ehk=38Hlh"/><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hyperlink" Target="https://greatdevaks.typeform.com/to/l9ycWM" TargetMode="External"/><Relationship Id="rId2" Type="http://schemas.openxmlformats.org/officeDocument/2006/relationships/image" Target="../media/image3.png&amp;ehk=38Hlh"/><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hyperlink" Target="http://geohealthcheck.org/" TargetMode="External"/><Relationship Id="rId2" Type="http://schemas.openxmlformats.org/officeDocument/2006/relationships/image" Target="../media/image3.png&amp;ehk=38Hlh"/><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hyperlink" Target="https://www.fokus.fraunhofer.de/en/fame/workingareas/ai"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hyperlink" Target="http://geohealthcheck.org/" TargetMode="External"/><Relationship Id="rId2" Type="http://schemas.openxmlformats.org/officeDocument/2006/relationships/image" Target="../media/image3.png&amp;ehk=38Hlh"/><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hyperlink" Target="https://www.asimovinstitute.org/author/fjodorvanveen/"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2A904-1DE2-4AF1-A015-F17F78616A6E}"/>
              </a:ext>
            </a:extLst>
          </p:cNvPr>
          <p:cNvSpPr>
            <a:spLocks noGrp="1"/>
          </p:cNvSpPr>
          <p:nvPr>
            <p:ph type="ctrTitle"/>
          </p:nvPr>
        </p:nvSpPr>
        <p:spPr/>
        <p:txBody>
          <a:bodyPr>
            <a:noAutofit/>
          </a:bodyPr>
          <a:lstStyle/>
          <a:p>
            <a:pPr algn="just"/>
            <a:r>
              <a:rPr lang="en-US" sz="3200" dirty="0"/>
              <a:t>Understanding and Implementing Generative Adversarial Networks (GAN</a:t>
            </a:r>
            <a:r>
              <a:rPr lang="en-US" sz="2400" dirty="0"/>
              <a:t>s</a:t>
            </a:r>
            <a:r>
              <a:rPr lang="en-US" sz="3200" dirty="0"/>
              <a:t>): One Of The BIGGEST Breakthroughs In The Deep Learning Revolution</a:t>
            </a:r>
            <a:endParaRPr lang="en-IN" sz="3200" cap="none" dirty="0"/>
          </a:p>
        </p:txBody>
      </p:sp>
      <p:sp>
        <p:nvSpPr>
          <p:cNvPr id="3" name="Subtitle 2">
            <a:extLst>
              <a:ext uri="{FF2B5EF4-FFF2-40B4-BE49-F238E27FC236}">
                <a16:creationId xmlns:a16="http://schemas.microsoft.com/office/drawing/2014/main" id="{4528D7ED-1E02-4AD5-A58D-DE3A6B2ACC3F}"/>
              </a:ext>
            </a:extLst>
          </p:cNvPr>
          <p:cNvSpPr>
            <a:spLocks noGrp="1"/>
          </p:cNvSpPr>
          <p:nvPr>
            <p:ph type="subTitle" idx="1"/>
          </p:nvPr>
        </p:nvSpPr>
        <p:spPr/>
        <p:txBody>
          <a:bodyPr/>
          <a:lstStyle/>
          <a:p>
            <a:r>
              <a:rPr lang="en-IN" cap="none" dirty="0"/>
              <a:t>PyConThailand | 2019</a:t>
            </a:r>
          </a:p>
        </p:txBody>
      </p:sp>
      <p:pic>
        <p:nvPicPr>
          <p:cNvPr id="9" name="Picture 8">
            <a:extLst>
              <a:ext uri="{FF2B5EF4-FFF2-40B4-BE49-F238E27FC236}">
                <a16:creationId xmlns:a16="http://schemas.microsoft.com/office/drawing/2014/main" id="{BC4A0567-B19E-4CEC-B646-7EB83DD14E0C}"/>
              </a:ext>
            </a:extLst>
          </p:cNvPr>
          <p:cNvPicPr>
            <a:picLocks noChangeAspect="1"/>
          </p:cNvPicPr>
          <p:nvPr/>
        </p:nvPicPr>
        <p:blipFill>
          <a:blip r:embed="rId2"/>
          <a:stretch>
            <a:fillRect/>
          </a:stretch>
        </p:blipFill>
        <p:spPr>
          <a:xfrm rot="10800000">
            <a:off x="697864" y="3301423"/>
            <a:ext cx="3833781" cy="2880302"/>
          </a:xfrm>
          <a:prstGeom prst="rect">
            <a:avLst/>
          </a:prstGeom>
          <a:effectLst>
            <a:glow rad="101600">
              <a:schemeClr val="bg1">
                <a:alpha val="60000"/>
              </a:schemeClr>
            </a:glow>
          </a:effectLst>
        </p:spPr>
      </p:pic>
      <p:sp>
        <p:nvSpPr>
          <p:cNvPr id="10" name="Rectangle 9">
            <a:extLst>
              <a:ext uri="{FF2B5EF4-FFF2-40B4-BE49-F238E27FC236}">
                <a16:creationId xmlns:a16="http://schemas.microsoft.com/office/drawing/2014/main" id="{8250D48D-AA47-49FB-9808-415D0C724A24}"/>
              </a:ext>
            </a:extLst>
          </p:cNvPr>
          <p:cNvSpPr/>
          <p:nvPr/>
        </p:nvSpPr>
        <p:spPr>
          <a:xfrm>
            <a:off x="4837014" y="3329416"/>
            <a:ext cx="6610399" cy="3416320"/>
          </a:xfrm>
          <a:prstGeom prst="rect">
            <a:avLst/>
          </a:prstGeom>
          <a:noFill/>
        </p:spPr>
        <p:txBody>
          <a:bodyPr wrap="none" lIns="91440" tIns="45720" rIns="91440" bIns="45720">
            <a:spAutoFit/>
          </a:bodyPr>
          <a:lstStyle/>
          <a:p>
            <a:r>
              <a:rPr lang="en-US" sz="3600" dirty="0">
                <a:ln w="6600">
                  <a:solidFill>
                    <a:schemeClr val="accent2"/>
                  </a:solidFill>
                  <a:prstDash val="solid"/>
                </a:ln>
                <a:solidFill>
                  <a:srgbClr val="FFFFFF"/>
                </a:solidFill>
              </a:rPr>
              <a:t>Anmol Krishan Sachdeva</a:t>
            </a:r>
          </a:p>
          <a:p>
            <a:r>
              <a:rPr lang="en-US" sz="2400" dirty="0">
                <a:ln w="6600">
                  <a:solidFill>
                    <a:schemeClr val="accent2"/>
                  </a:solidFill>
                  <a:prstDash val="solid"/>
                </a:ln>
                <a:solidFill>
                  <a:srgbClr val="FFFFFF"/>
                </a:solidFill>
              </a:rPr>
              <a:t>Platform Software Engineer - Bigbasket, India</a:t>
            </a:r>
          </a:p>
          <a:p>
            <a:r>
              <a:rPr lang="en-US" sz="2400" dirty="0">
                <a:ln w="6600">
                  <a:solidFill>
                    <a:schemeClr val="accent2"/>
                  </a:solidFill>
                  <a:prstDash val="solid"/>
                </a:ln>
                <a:solidFill>
                  <a:srgbClr val="FFFFFF"/>
                </a:solidFill>
              </a:rPr>
              <a:t>MSc Advanced Computing, University of Bristol, UK</a:t>
            </a:r>
          </a:p>
          <a:p>
            <a:r>
              <a:rPr lang="en-US" sz="2400" dirty="0">
                <a:ln w="6600">
                  <a:solidFill>
                    <a:schemeClr val="accent2"/>
                  </a:solidFill>
                  <a:prstDash val="solid"/>
                </a:ln>
                <a:solidFill>
                  <a:srgbClr val="FFFFFF"/>
                </a:solidFill>
              </a:rPr>
              <a:t>Email Id: greatdevaks@gmail.com</a:t>
            </a:r>
          </a:p>
          <a:p>
            <a:r>
              <a:rPr lang="en-US" sz="2400" dirty="0">
                <a:ln w="6600">
                  <a:solidFill>
                    <a:schemeClr val="accent2"/>
                  </a:solidFill>
                  <a:prstDash val="solid"/>
                </a:ln>
                <a:solidFill>
                  <a:srgbClr val="FFFFFF"/>
                </a:solidFill>
              </a:rPr>
              <a:t>LinkedIn: https://www.linkedin.com/in/greatdevaks</a:t>
            </a:r>
          </a:p>
          <a:p>
            <a:r>
              <a:rPr lang="en-US" sz="2400" dirty="0">
                <a:ln w="6600">
                  <a:solidFill>
                    <a:schemeClr val="accent2"/>
                  </a:solidFill>
                  <a:prstDash val="solid"/>
                </a:ln>
                <a:solidFill>
                  <a:srgbClr val="FFFFFF"/>
                </a:solidFill>
              </a:rPr>
              <a:t>Twitter: https://www.twitter.com/greatdevaks</a:t>
            </a:r>
          </a:p>
          <a:p>
            <a:r>
              <a:rPr lang="en-US" sz="2400" dirty="0">
                <a:ln w="6600">
                  <a:solidFill>
                    <a:schemeClr val="accent2"/>
                  </a:solidFill>
                  <a:prstDash val="solid"/>
                </a:ln>
                <a:solidFill>
                  <a:srgbClr val="FFFFFF"/>
                </a:solidFill>
              </a:rPr>
              <a:t>GitHub: https://www.github.com/greatdevaks</a:t>
            </a:r>
          </a:p>
          <a:p>
            <a:endParaRPr lang="en-US" sz="3600" dirty="0">
              <a:ln w="6600">
                <a:solidFill>
                  <a:schemeClr val="accent2"/>
                </a:solidFill>
                <a:prstDash val="solid"/>
              </a:ln>
              <a:solidFill>
                <a:srgbClr val="FFFFFF"/>
              </a:solidFill>
            </a:endParaRPr>
          </a:p>
        </p:txBody>
      </p:sp>
      <p:pic>
        <p:nvPicPr>
          <p:cNvPr id="11" name="Picture 4" descr="Image result for pycon thailand">
            <a:extLst>
              <a:ext uri="{FF2B5EF4-FFF2-40B4-BE49-F238E27FC236}">
                <a16:creationId xmlns:a16="http://schemas.microsoft.com/office/drawing/2014/main" id="{127C1D20-AD3B-4A8C-823C-8EBE5EB49A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3180" y="3209022"/>
            <a:ext cx="1052508" cy="10138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AB60A6C8-6E0F-4668-9BAA-5EA17ED2C949}"/>
              </a:ext>
            </a:extLst>
          </p:cNvPr>
          <p:cNvCxnSpPr>
            <a:cxnSpLocks/>
          </p:cNvCxnSpPr>
          <p:nvPr/>
        </p:nvCxnSpPr>
        <p:spPr>
          <a:xfrm>
            <a:off x="581194" y="2913157"/>
            <a:ext cx="10993546" cy="0"/>
          </a:xfrm>
          <a:prstGeom prst="line">
            <a:avLst/>
          </a:prstGeom>
          <a:ln w="76200">
            <a:solidFill>
              <a:srgbClr val="A71D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56126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US" sz="3600" cap="none" dirty="0"/>
              <a:t>Story Continued…</a:t>
            </a:r>
            <a:endParaRPr lang="en-IN" sz="3600" cap="none"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a:xfrm>
            <a:off x="534979" y="5951811"/>
            <a:ext cx="6917210" cy="365125"/>
          </a:xfrm>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19462" name="Picture 6" descr="Image result for artist cartoon">
            <a:extLst>
              <a:ext uri="{FF2B5EF4-FFF2-40B4-BE49-F238E27FC236}">
                <a16:creationId xmlns:a16="http://schemas.microsoft.com/office/drawing/2014/main" id="{D6CB5881-B71A-4FA7-9DFE-9F4CD40442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826"/>
          <a:stretch/>
        </p:blipFill>
        <p:spPr bwMode="auto">
          <a:xfrm flipH="1">
            <a:off x="805977" y="2607620"/>
            <a:ext cx="3030732" cy="300243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artist cartoon">
            <a:extLst>
              <a:ext uri="{FF2B5EF4-FFF2-40B4-BE49-F238E27FC236}">
                <a16:creationId xmlns:a16="http://schemas.microsoft.com/office/drawing/2014/main" id="{A76073CF-6E2B-49D0-9BA7-C913261E0F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4537" r="89670" b="8826"/>
          <a:stretch/>
        </p:blipFill>
        <p:spPr bwMode="auto">
          <a:xfrm>
            <a:off x="3568031" y="5033535"/>
            <a:ext cx="7348203" cy="576523"/>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Image result for investigator cartoon">
            <a:extLst>
              <a:ext uri="{FF2B5EF4-FFF2-40B4-BE49-F238E27FC236}">
                <a16:creationId xmlns:a16="http://schemas.microsoft.com/office/drawing/2014/main" id="{F0127CBD-F98C-452E-9615-79115C8529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623970" y="2607621"/>
            <a:ext cx="2292264" cy="3002437"/>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2EB48211-E12A-468C-AFC7-2F80FA155361}"/>
              </a:ext>
            </a:extLst>
          </p:cNvPr>
          <p:cNvSpPr/>
          <p:nvPr/>
        </p:nvSpPr>
        <p:spPr>
          <a:xfrm>
            <a:off x="4128940" y="3623154"/>
            <a:ext cx="810503" cy="131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F422FB6B-AF5D-4849-9644-6A806F619383}"/>
              </a:ext>
            </a:extLst>
          </p:cNvPr>
          <p:cNvSpPr/>
          <p:nvPr/>
        </p:nvSpPr>
        <p:spPr>
          <a:xfrm>
            <a:off x="7253838" y="3623154"/>
            <a:ext cx="810503" cy="131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CADC238E-7D33-4DC7-AC60-62AC4C643CED}"/>
              </a:ext>
            </a:extLst>
          </p:cNvPr>
          <p:cNvSpPr/>
          <p:nvPr/>
        </p:nvSpPr>
        <p:spPr>
          <a:xfrm>
            <a:off x="4599435" y="4083929"/>
            <a:ext cx="2993127"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Mona Lisa</a:t>
            </a:r>
          </a:p>
        </p:txBody>
      </p:sp>
      <p:pic>
        <p:nvPicPr>
          <p:cNvPr id="19466" name="Picture 10" descr="Image result for rejected png">
            <a:extLst>
              <a:ext uri="{FF2B5EF4-FFF2-40B4-BE49-F238E27FC236}">
                <a16:creationId xmlns:a16="http://schemas.microsoft.com/office/drawing/2014/main" id="{2C1EF8E7-1EB9-4880-9CF4-DCA95AB9FE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2804" y="3408505"/>
            <a:ext cx="1133391" cy="824146"/>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F9FC6DEC-3DCE-4118-B9FD-8B9BCDBBE448}"/>
              </a:ext>
            </a:extLst>
          </p:cNvPr>
          <p:cNvSpPr/>
          <p:nvPr/>
        </p:nvSpPr>
        <p:spPr>
          <a:xfrm>
            <a:off x="1014041" y="1942700"/>
            <a:ext cx="1140953"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rPr>
              <a:t>Mary</a:t>
            </a:r>
          </a:p>
        </p:txBody>
      </p:sp>
      <p:sp>
        <p:nvSpPr>
          <p:cNvPr id="21" name="Rectangle 20">
            <a:extLst>
              <a:ext uri="{FF2B5EF4-FFF2-40B4-BE49-F238E27FC236}">
                <a16:creationId xmlns:a16="http://schemas.microsoft.com/office/drawing/2014/main" id="{E8EB72A1-0C24-4849-9F8C-79C1AF7E59BC}"/>
              </a:ext>
            </a:extLst>
          </p:cNvPr>
          <p:cNvSpPr/>
          <p:nvPr/>
        </p:nvSpPr>
        <p:spPr>
          <a:xfrm>
            <a:off x="9443358" y="1942700"/>
            <a:ext cx="1007392"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rPr>
              <a:t>John</a:t>
            </a:r>
          </a:p>
        </p:txBody>
      </p:sp>
      <p:sp>
        <p:nvSpPr>
          <p:cNvPr id="22" name="Rectangle 21">
            <a:extLst>
              <a:ext uri="{FF2B5EF4-FFF2-40B4-BE49-F238E27FC236}">
                <a16:creationId xmlns:a16="http://schemas.microsoft.com/office/drawing/2014/main" id="{ECF14B0F-0937-46BF-87FD-72DE476AA100}"/>
              </a:ext>
            </a:extLst>
          </p:cNvPr>
          <p:cNvSpPr/>
          <p:nvPr/>
        </p:nvSpPr>
        <p:spPr>
          <a:xfrm>
            <a:off x="4802794" y="1961289"/>
            <a:ext cx="2586414"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rPr>
              <a:t>Tenth Sketch</a:t>
            </a:r>
          </a:p>
        </p:txBody>
      </p:sp>
      <p:pic>
        <p:nvPicPr>
          <p:cNvPr id="20482" name="Picture 2" descr="Image result for mona lisa sketch png">
            <a:extLst>
              <a:ext uri="{FF2B5EF4-FFF2-40B4-BE49-F238E27FC236}">
                <a16:creationId xmlns:a16="http://schemas.microsoft.com/office/drawing/2014/main" id="{CD214B5B-B4E8-43F7-B910-98BF670A57D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1064"/>
          <a:stretch/>
        </p:blipFill>
        <p:spPr bwMode="auto">
          <a:xfrm>
            <a:off x="5350281" y="2638732"/>
            <a:ext cx="1491438" cy="157893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Image result for pycon thailand">
            <a:extLst>
              <a:ext uri="{FF2B5EF4-FFF2-40B4-BE49-F238E27FC236}">
                <a16:creationId xmlns:a16="http://schemas.microsoft.com/office/drawing/2014/main" id="{3D282220-5F56-4BE2-ADF4-1138C4067A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C859F394-EDE0-4DC1-9E2B-D16437D4FE02}"/>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25" name="Straight Connector 24">
            <a:extLst>
              <a:ext uri="{FF2B5EF4-FFF2-40B4-BE49-F238E27FC236}">
                <a16:creationId xmlns:a16="http://schemas.microsoft.com/office/drawing/2014/main" id="{56268196-B10D-4FF2-92CC-D37D75DB8519}"/>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570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US" sz="3600" cap="none" dirty="0"/>
              <a:t>Mary Gaining Perfection…</a:t>
            </a:r>
            <a:endParaRPr lang="en-IN" sz="3600" cap="none"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a:xfrm>
            <a:off x="534979" y="5951811"/>
            <a:ext cx="6917210" cy="365125"/>
          </a:xfrm>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19462" name="Picture 6" descr="Image result for artist cartoon">
            <a:extLst>
              <a:ext uri="{FF2B5EF4-FFF2-40B4-BE49-F238E27FC236}">
                <a16:creationId xmlns:a16="http://schemas.microsoft.com/office/drawing/2014/main" id="{D6CB5881-B71A-4FA7-9DFE-9F4CD40442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826"/>
          <a:stretch/>
        </p:blipFill>
        <p:spPr bwMode="auto">
          <a:xfrm flipH="1">
            <a:off x="805977" y="2607620"/>
            <a:ext cx="3030732" cy="300243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artist cartoon">
            <a:extLst>
              <a:ext uri="{FF2B5EF4-FFF2-40B4-BE49-F238E27FC236}">
                <a16:creationId xmlns:a16="http://schemas.microsoft.com/office/drawing/2014/main" id="{A76073CF-6E2B-49D0-9BA7-C913261E0F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4537" r="89670" b="8826"/>
          <a:stretch/>
        </p:blipFill>
        <p:spPr bwMode="auto">
          <a:xfrm>
            <a:off x="3568031" y="5033535"/>
            <a:ext cx="7348203" cy="576523"/>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Image result for investigator cartoon">
            <a:extLst>
              <a:ext uri="{FF2B5EF4-FFF2-40B4-BE49-F238E27FC236}">
                <a16:creationId xmlns:a16="http://schemas.microsoft.com/office/drawing/2014/main" id="{F0127CBD-F98C-452E-9615-79115C8529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623970" y="2607621"/>
            <a:ext cx="2292264" cy="3002437"/>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2EB48211-E12A-468C-AFC7-2F80FA155361}"/>
              </a:ext>
            </a:extLst>
          </p:cNvPr>
          <p:cNvSpPr/>
          <p:nvPr/>
        </p:nvSpPr>
        <p:spPr>
          <a:xfrm>
            <a:off x="4128940" y="3623154"/>
            <a:ext cx="810503" cy="131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F422FB6B-AF5D-4849-9644-6A806F619383}"/>
              </a:ext>
            </a:extLst>
          </p:cNvPr>
          <p:cNvSpPr/>
          <p:nvPr/>
        </p:nvSpPr>
        <p:spPr>
          <a:xfrm>
            <a:off x="7253838" y="3623154"/>
            <a:ext cx="810503" cy="131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CADC238E-7D33-4DC7-AC60-62AC4C643CED}"/>
              </a:ext>
            </a:extLst>
          </p:cNvPr>
          <p:cNvSpPr/>
          <p:nvPr/>
        </p:nvSpPr>
        <p:spPr>
          <a:xfrm>
            <a:off x="4599435" y="4083929"/>
            <a:ext cx="2993127"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Mona Lisa</a:t>
            </a:r>
          </a:p>
        </p:txBody>
      </p:sp>
      <p:sp>
        <p:nvSpPr>
          <p:cNvPr id="20" name="Rectangle 19">
            <a:extLst>
              <a:ext uri="{FF2B5EF4-FFF2-40B4-BE49-F238E27FC236}">
                <a16:creationId xmlns:a16="http://schemas.microsoft.com/office/drawing/2014/main" id="{F9FC6DEC-3DCE-4118-B9FD-8B9BCDBBE448}"/>
              </a:ext>
            </a:extLst>
          </p:cNvPr>
          <p:cNvSpPr/>
          <p:nvPr/>
        </p:nvSpPr>
        <p:spPr>
          <a:xfrm>
            <a:off x="1014041" y="1942700"/>
            <a:ext cx="1140953"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rPr>
              <a:t>Mary</a:t>
            </a:r>
          </a:p>
        </p:txBody>
      </p:sp>
      <p:sp>
        <p:nvSpPr>
          <p:cNvPr id="21" name="Rectangle 20">
            <a:extLst>
              <a:ext uri="{FF2B5EF4-FFF2-40B4-BE49-F238E27FC236}">
                <a16:creationId xmlns:a16="http://schemas.microsoft.com/office/drawing/2014/main" id="{E8EB72A1-0C24-4849-9F8C-79C1AF7E59BC}"/>
              </a:ext>
            </a:extLst>
          </p:cNvPr>
          <p:cNvSpPr/>
          <p:nvPr/>
        </p:nvSpPr>
        <p:spPr>
          <a:xfrm>
            <a:off x="9443358" y="1942700"/>
            <a:ext cx="1007392"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rPr>
              <a:t>John</a:t>
            </a:r>
          </a:p>
        </p:txBody>
      </p:sp>
      <p:sp>
        <p:nvSpPr>
          <p:cNvPr id="22" name="Rectangle 21">
            <a:extLst>
              <a:ext uri="{FF2B5EF4-FFF2-40B4-BE49-F238E27FC236}">
                <a16:creationId xmlns:a16="http://schemas.microsoft.com/office/drawing/2014/main" id="{ECF14B0F-0937-46BF-87FD-72DE476AA100}"/>
              </a:ext>
            </a:extLst>
          </p:cNvPr>
          <p:cNvSpPr/>
          <p:nvPr/>
        </p:nvSpPr>
        <p:spPr>
          <a:xfrm>
            <a:off x="4679237" y="1961289"/>
            <a:ext cx="2833533" cy="646331"/>
          </a:xfrm>
          <a:prstGeom prst="rect">
            <a:avLst/>
          </a:prstGeom>
          <a:noFill/>
        </p:spPr>
        <p:txBody>
          <a:bodyPr wrap="none" lIns="91440" tIns="45720" rIns="91440" bIns="45720">
            <a:spAutoFit/>
          </a:bodyPr>
          <a:lstStyle/>
          <a:p>
            <a:pPr algn="ctr"/>
            <a:r>
              <a:rPr lang="en-US" sz="3600" dirty="0">
                <a:ln w="0"/>
                <a:solidFill>
                  <a:schemeClr val="accent1"/>
                </a:solidFill>
                <a:effectLst>
                  <a:outerShdw blurRad="38100" dist="25400" dir="5400000" algn="ctr" rotWithShape="0">
                    <a:srgbClr val="6E747A">
                      <a:alpha val="43000"/>
                    </a:srgbClr>
                  </a:outerShdw>
                </a:effectLst>
              </a:rPr>
              <a:t>Fiftieth</a:t>
            </a:r>
            <a:r>
              <a:rPr lang="en-US" sz="3600" b="0" cap="none" spc="0" dirty="0">
                <a:ln w="0"/>
                <a:solidFill>
                  <a:schemeClr val="accent1"/>
                </a:solidFill>
                <a:effectLst>
                  <a:outerShdw blurRad="38100" dist="25400" dir="5400000" algn="ctr" rotWithShape="0">
                    <a:srgbClr val="6E747A">
                      <a:alpha val="43000"/>
                    </a:srgbClr>
                  </a:outerShdw>
                </a:effectLst>
              </a:rPr>
              <a:t> Sketch</a:t>
            </a:r>
          </a:p>
        </p:txBody>
      </p:sp>
      <p:pic>
        <p:nvPicPr>
          <p:cNvPr id="21508" name="Picture 4" descr="Image result for mona lisa">
            <a:extLst>
              <a:ext uri="{FF2B5EF4-FFF2-40B4-BE49-F238E27FC236}">
                <a16:creationId xmlns:a16="http://schemas.microsoft.com/office/drawing/2014/main" id="{A4312C92-D7C9-49DC-8C36-006E5DC1CCA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53" r="13462"/>
          <a:stretch/>
        </p:blipFill>
        <p:spPr bwMode="auto">
          <a:xfrm>
            <a:off x="5141803" y="2628900"/>
            <a:ext cx="1908396" cy="1600200"/>
          </a:xfrm>
          <a:prstGeom prst="rect">
            <a:avLst/>
          </a:prstGeom>
          <a:noFill/>
          <a:extLst>
            <a:ext uri="{909E8E84-426E-40DD-AFC4-6F175D3DCCD1}">
              <a14:hiddenFill xmlns:a14="http://schemas.microsoft.com/office/drawing/2010/main">
                <a:solidFill>
                  <a:srgbClr val="FFFFFF"/>
                </a:solidFill>
              </a14:hiddenFill>
            </a:ext>
          </a:extLst>
        </p:spPr>
      </p:pic>
      <p:sp>
        <p:nvSpPr>
          <p:cNvPr id="23" name="Thought Bubble: Cloud 22">
            <a:extLst>
              <a:ext uri="{FF2B5EF4-FFF2-40B4-BE49-F238E27FC236}">
                <a16:creationId xmlns:a16="http://schemas.microsoft.com/office/drawing/2014/main" id="{83A694B2-C036-46C7-8AE8-96B2918D945D}"/>
              </a:ext>
            </a:extLst>
          </p:cNvPr>
          <p:cNvSpPr/>
          <p:nvPr/>
        </p:nvSpPr>
        <p:spPr>
          <a:xfrm>
            <a:off x="10469559" y="1888374"/>
            <a:ext cx="2258596" cy="1259182"/>
          </a:xfrm>
          <a:prstGeom prst="cloudCallout">
            <a:avLst>
              <a:gd name="adj1" fmla="val -35062"/>
              <a:gd name="adj2" fmla="val 86053"/>
            </a:avLst>
          </a:prstGeom>
          <a:solidFill>
            <a:srgbClr val="4A66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looks a bit real. I am confused.</a:t>
            </a:r>
            <a:endParaRPr lang="en-IN" dirty="0"/>
          </a:p>
        </p:txBody>
      </p:sp>
      <p:pic>
        <p:nvPicPr>
          <p:cNvPr id="24" name="Picture 4" descr="Image result for pycon thailand">
            <a:extLst>
              <a:ext uri="{FF2B5EF4-FFF2-40B4-BE49-F238E27FC236}">
                <a16:creationId xmlns:a16="http://schemas.microsoft.com/office/drawing/2014/main" id="{83F45A93-D43D-472D-AC25-63DADDFFDB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F820BE21-C72E-44EC-B138-95F37F605161}"/>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26" name="Straight Connector 25">
            <a:extLst>
              <a:ext uri="{FF2B5EF4-FFF2-40B4-BE49-F238E27FC236}">
                <a16:creationId xmlns:a16="http://schemas.microsoft.com/office/drawing/2014/main" id="{CC7C0C15-0438-471C-B393-395050B2AFDB}"/>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793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US" sz="3600" cap="none" dirty="0"/>
              <a:t>Finally, Mary fooled John</a:t>
            </a:r>
            <a:endParaRPr lang="en-IN" sz="3600" cap="none"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a:xfrm>
            <a:off x="534979" y="5951811"/>
            <a:ext cx="6917210" cy="365125"/>
          </a:xfrm>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12</a:t>
            </a:fld>
            <a:endParaRPr lang="en-US" dirty="0"/>
          </a:p>
        </p:txBody>
      </p:sp>
      <p:pic>
        <p:nvPicPr>
          <p:cNvPr id="19462" name="Picture 6" descr="Image result for artist cartoon">
            <a:extLst>
              <a:ext uri="{FF2B5EF4-FFF2-40B4-BE49-F238E27FC236}">
                <a16:creationId xmlns:a16="http://schemas.microsoft.com/office/drawing/2014/main" id="{D6CB5881-B71A-4FA7-9DFE-9F4CD40442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826"/>
          <a:stretch/>
        </p:blipFill>
        <p:spPr bwMode="auto">
          <a:xfrm flipH="1">
            <a:off x="805977" y="2607620"/>
            <a:ext cx="3030732" cy="300243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artist cartoon">
            <a:extLst>
              <a:ext uri="{FF2B5EF4-FFF2-40B4-BE49-F238E27FC236}">
                <a16:creationId xmlns:a16="http://schemas.microsoft.com/office/drawing/2014/main" id="{A76073CF-6E2B-49D0-9BA7-C913261E0F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4537" r="89670" b="8826"/>
          <a:stretch/>
        </p:blipFill>
        <p:spPr bwMode="auto">
          <a:xfrm>
            <a:off x="3568031" y="5033535"/>
            <a:ext cx="7348203" cy="576523"/>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Image result for investigator cartoon">
            <a:extLst>
              <a:ext uri="{FF2B5EF4-FFF2-40B4-BE49-F238E27FC236}">
                <a16:creationId xmlns:a16="http://schemas.microsoft.com/office/drawing/2014/main" id="{F0127CBD-F98C-452E-9615-79115C8529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623970" y="2607621"/>
            <a:ext cx="2292264" cy="3002437"/>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2EB48211-E12A-468C-AFC7-2F80FA155361}"/>
              </a:ext>
            </a:extLst>
          </p:cNvPr>
          <p:cNvSpPr/>
          <p:nvPr/>
        </p:nvSpPr>
        <p:spPr>
          <a:xfrm>
            <a:off x="4128940" y="3623154"/>
            <a:ext cx="810503" cy="131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F422FB6B-AF5D-4849-9644-6A806F619383}"/>
              </a:ext>
            </a:extLst>
          </p:cNvPr>
          <p:cNvSpPr/>
          <p:nvPr/>
        </p:nvSpPr>
        <p:spPr>
          <a:xfrm>
            <a:off x="7253838" y="3623154"/>
            <a:ext cx="810503" cy="131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CADC238E-7D33-4DC7-AC60-62AC4C643CED}"/>
              </a:ext>
            </a:extLst>
          </p:cNvPr>
          <p:cNvSpPr/>
          <p:nvPr/>
        </p:nvSpPr>
        <p:spPr>
          <a:xfrm>
            <a:off x="4599435" y="4083929"/>
            <a:ext cx="2993127"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Mona Lisa</a:t>
            </a:r>
          </a:p>
        </p:txBody>
      </p:sp>
      <p:sp>
        <p:nvSpPr>
          <p:cNvPr id="20" name="Rectangle 19">
            <a:extLst>
              <a:ext uri="{FF2B5EF4-FFF2-40B4-BE49-F238E27FC236}">
                <a16:creationId xmlns:a16="http://schemas.microsoft.com/office/drawing/2014/main" id="{F9FC6DEC-3DCE-4118-B9FD-8B9BCDBBE448}"/>
              </a:ext>
            </a:extLst>
          </p:cNvPr>
          <p:cNvSpPr/>
          <p:nvPr/>
        </p:nvSpPr>
        <p:spPr>
          <a:xfrm>
            <a:off x="1014041" y="1942700"/>
            <a:ext cx="1140953"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rPr>
              <a:t>Mary</a:t>
            </a:r>
          </a:p>
        </p:txBody>
      </p:sp>
      <p:sp>
        <p:nvSpPr>
          <p:cNvPr id="21" name="Rectangle 20">
            <a:extLst>
              <a:ext uri="{FF2B5EF4-FFF2-40B4-BE49-F238E27FC236}">
                <a16:creationId xmlns:a16="http://schemas.microsoft.com/office/drawing/2014/main" id="{E8EB72A1-0C24-4849-9F8C-79C1AF7E59BC}"/>
              </a:ext>
            </a:extLst>
          </p:cNvPr>
          <p:cNvSpPr/>
          <p:nvPr/>
        </p:nvSpPr>
        <p:spPr>
          <a:xfrm>
            <a:off x="9443358" y="1942700"/>
            <a:ext cx="1007392"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rPr>
              <a:t>John</a:t>
            </a:r>
          </a:p>
        </p:txBody>
      </p:sp>
      <p:sp>
        <p:nvSpPr>
          <p:cNvPr id="22" name="Rectangle 21">
            <a:extLst>
              <a:ext uri="{FF2B5EF4-FFF2-40B4-BE49-F238E27FC236}">
                <a16:creationId xmlns:a16="http://schemas.microsoft.com/office/drawing/2014/main" id="{ECF14B0F-0937-46BF-87FD-72DE476AA100}"/>
              </a:ext>
            </a:extLst>
          </p:cNvPr>
          <p:cNvSpPr/>
          <p:nvPr/>
        </p:nvSpPr>
        <p:spPr>
          <a:xfrm>
            <a:off x="4301537" y="1961289"/>
            <a:ext cx="3588931" cy="646331"/>
          </a:xfrm>
          <a:prstGeom prst="rect">
            <a:avLst/>
          </a:prstGeom>
          <a:noFill/>
        </p:spPr>
        <p:txBody>
          <a:bodyPr wrap="none" lIns="91440" tIns="45720" rIns="91440" bIns="45720">
            <a:spAutoFit/>
          </a:bodyPr>
          <a:lstStyle/>
          <a:p>
            <a:pPr algn="ctr"/>
            <a:r>
              <a:rPr lang="en-US" sz="3600" dirty="0">
                <a:ln w="0"/>
                <a:solidFill>
                  <a:schemeClr val="accent1"/>
                </a:solidFill>
                <a:effectLst>
                  <a:outerShdw blurRad="38100" dist="25400" dir="5400000" algn="ctr" rotWithShape="0">
                    <a:srgbClr val="6E747A">
                      <a:alpha val="43000"/>
                    </a:srgbClr>
                  </a:outerShdw>
                </a:effectLst>
              </a:rPr>
              <a:t>Hundredth</a:t>
            </a:r>
            <a:r>
              <a:rPr lang="en-US" sz="3600" b="0" cap="none" spc="0" dirty="0">
                <a:ln w="0"/>
                <a:solidFill>
                  <a:schemeClr val="accent1"/>
                </a:solidFill>
                <a:effectLst>
                  <a:outerShdw blurRad="38100" dist="25400" dir="5400000" algn="ctr" rotWithShape="0">
                    <a:srgbClr val="6E747A">
                      <a:alpha val="43000"/>
                    </a:srgbClr>
                  </a:outerShdw>
                </a:effectLst>
              </a:rPr>
              <a:t> Sketch</a:t>
            </a:r>
          </a:p>
        </p:txBody>
      </p:sp>
      <p:pic>
        <p:nvPicPr>
          <p:cNvPr id="22532" name="Picture 4" descr="Image result for accepted png">
            <a:extLst>
              <a:ext uri="{FF2B5EF4-FFF2-40B4-BE49-F238E27FC236}">
                <a16:creationId xmlns:a16="http://schemas.microsoft.com/office/drawing/2014/main" id="{D802C5F2-1CEB-42DF-9C65-5405F0B563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659104">
            <a:off x="8310251" y="3348321"/>
            <a:ext cx="959877" cy="412686"/>
          </a:xfrm>
          <a:prstGeom prst="rect">
            <a:avLst/>
          </a:prstGeom>
          <a:noFill/>
          <a:extLst>
            <a:ext uri="{909E8E84-426E-40DD-AFC4-6F175D3DCCD1}">
              <a14:hiddenFill xmlns:a14="http://schemas.microsoft.com/office/drawing/2010/main">
                <a:solidFill>
                  <a:srgbClr val="FFFFFF"/>
                </a:solidFill>
              </a14:hiddenFill>
            </a:ext>
          </a:extLst>
        </p:spPr>
      </p:pic>
      <p:pic>
        <p:nvPicPr>
          <p:cNvPr id="22534" name="Picture 6" descr="Image result for mona lisa original">
            <a:extLst>
              <a:ext uri="{FF2B5EF4-FFF2-40B4-BE49-F238E27FC236}">
                <a16:creationId xmlns:a16="http://schemas.microsoft.com/office/drawing/2014/main" id="{1E883AE1-E71A-41B6-820F-F1BE189A369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611" t="-29091" r="-5611" b="33205"/>
          <a:stretch/>
        </p:blipFill>
        <p:spPr bwMode="auto">
          <a:xfrm>
            <a:off x="5188919" y="1942700"/>
            <a:ext cx="1814163" cy="22605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Image result for pycon thailand">
            <a:extLst>
              <a:ext uri="{FF2B5EF4-FFF2-40B4-BE49-F238E27FC236}">
                <a16:creationId xmlns:a16="http://schemas.microsoft.com/office/drawing/2014/main" id="{C1C8876C-F58A-4236-ADC4-40A3B48A0F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E9B4DBCD-3CF8-4CB7-B80E-51518D617875}"/>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26" name="Straight Connector 25">
            <a:extLst>
              <a:ext uri="{FF2B5EF4-FFF2-40B4-BE49-F238E27FC236}">
                <a16:creationId xmlns:a16="http://schemas.microsoft.com/office/drawing/2014/main" id="{6AC5A28D-E82B-48B4-B5B9-C5DF2DB3B145}"/>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4787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Discriminative and Generative Models</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p:txBody>
          <a:bodyPr>
            <a:normAutofit fontScale="92500" lnSpcReduction="10000"/>
          </a:bodyPr>
          <a:lstStyle/>
          <a:p>
            <a:pPr algn="just">
              <a:buBlip>
                <a:blip r:embed="rId2"/>
              </a:buBlip>
            </a:pPr>
            <a:r>
              <a:rPr lang="en-US" sz="2400" dirty="0"/>
              <a:t>A Discriminative Model is a supervised learning based model which observes the data and learns to classify the data. These models don’t stress much on the data distribution but on the quality of data.</a:t>
            </a:r>
          </a:p>
          <a:p>
            <a:pPr algn="just">
              <a:buBlip>
                <a:blip r:embed="rId2"/>
              </a:buBlip>
            </a:pPr>
            <a:r>
              <a:rPr lang="en-US" sz="2400" dirty="0"/>
              <a:t>A Generative Model can be defined as a model (think of it to be like a mathematical representation of a real-world process) that is used to generate data which seems real.</a:t>
            </a:r>
          </a:p>
          <a:p>
            <a:pPr algn="just">
              <a:buBlip>
                <a:blip r:embed="rId2"/>
              </a:buBlip>
            </a:pPr>
            <a:r>
              <a:rPr lang="en-US" sz="2400" dirty="0"/>
              <a:t>Generative Models are able to learn mostly any kind of data distribution using unsupervised learning.</a:t>
            </a:r>
          </a:p>
          <a:p>
            <a:pPr algn="just">
              <a:buBlip>
                <a:blip r:embed="rId2"/>
              </a:buBlip>
            </a:pPr>
            <a:r>
              <a:rPr lang="en-US" sz="2400" dirty="0"/>
              <a:t>A large amount of data in some domain (like images, audio, sequences) is used for training the generative model and the model learns the underlying data distribution. After learning the data distribution, the model is able to generate the data which looks real.</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10" name="Picture 4" descr="Image result for pycon thailand">
            <a:extLst>
              <a:ext uri="{FF2B5EF4-FFF2-40B4-BE49-F238E27FC236}">
                <a16:creationId xmlns:a16="http://schemas.microsoft.com/office/drawing/2014/main" id="{7DB8940D-D0CC-4BDA-B929-1C1236F3BE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86EE0A6E-3759-45BB-9BF6-B1637EBBDA51}"/>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14" name="Straight Connector 13">
            <a:extLst>
              <a:ext uri="{FF2B5EF4-FFF2-40B4-BE49-F238E27FC236}">
                <a16:creationId xmlns:a16="http://schemas.microsoft.com/office/drawing/2014/main" id="{3ECB9AF2-F12C-4100-B3ED-3C56826F0F5B}"/>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0049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Continued…</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p:txBody>
          <a:bodyPr>
            <a:normAutofit/>
          </a:bodyPr>
          <a:lstStyle/>
          <a:p>
            <a:pPr algn="just">
              <a:buBlip>
                <a:blip r:embed="rId2"/>
              </a:buBlip>
            </a:pPr>
            <a:r>
              <a:rPr lang="en-US" sz="2400" dirty="0"/>
              <a:t>In nutshell, a Discriminative Model models the decision boundary between the classes. On the other hand, a Generative Model models the actual data distribution of each class.</a:t>
            </a:r>
          </a:p>
          <a:p>
            <a:pPr algn="just">
              <a:buBlip>
                <a:blip r:embed="rId2"/>
              </a:buBlip>
            </a:pPr>
            <a:r>
              <a:rPr lang="en-US" sz="2400" dirty="0"/>
              <a:t>A Discriminative Model is good at classifying/categorizing the data, whereas, a Generative Model is good at producing very similar data distribution.</a:t>
            </a:r>
          </a:p>
          <a:p>
            <a:pPr algn="just">
              <a:buBlip>
                <a:blip r:embed="rId2"/>
              </a:buBlip>
            </a:pPr>
            <a:endParaRPr lang="en-US" sz="2400"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10" name="Picture 4" descr="Image result for pycon thailand">
            <a:extLst>
              <a:ext uri="{FF2B5EF4-FFF2-40B4-BE49-F238E27FC236}">
                <a16:creationId xmlns:a16="http://schemas.microsoft.com/office/drawing/2014/main" id="{3358D332-7F46-4539-8BA2-57ADCB1701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57BE90A0-70AC-4F8D-8E0F-44D5C5C24161}"/>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14" name="Straight Connector 13">
            <a:extLst>
              <a:ext uri="{FF2B5EF4-FFF2-40B4-BE49-F238E27FC236}">
                <a16:creationId xmlns:a16="http://schemas.microsoft.com/office/drawing/2014/main" id="{BB1D06EC-45EA-464D-A009-E6BE00409C02}"/>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16909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Generative Adversarial Networks</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p:txBody>
          <a:bodyPr>
            <a:normAutofit/>
          </a:bodyPr>
          <a:lstStyle/>
          <a:p>
            <a:pPr algn="just">
              <a:buBlip>
                <a:blip r:embed="rId2"/>
              </a:buBlip>
            </a:pPr>
            <a:r>
              <a:rPr lang="en-US" sz="2400" dirty="0"/>
              <a:t>Generative Adversarial Networks are formed by combining a Discriminator (network using a Discriminative Model) and a Generator (network using a Generative Model) in form of a network.</a:t>
            </a:r>
          </a:p>
          <a:p>
            <a:pPr algn="just">
              <a:buBlip>
                <a:blip r:embed="rId2"/>
              </a:buBlip>
            </a:pPr>
            <a:r>
              <a:rPr lang="en-US" sz="2400" dirty="0"/>
              <a:t>The goal of a GAN is to sample from a simple distribution (say a Normal Distribution) and then learn a complex transformation from simple distribution to the training distribution (training distribution is provided in form of bulk training data).</a:t>
            </a:r>
          </a:p>
          <a:p>
            <a:pPr algn="just">
              <a:buBlip>
                <a:blip r:embed="rId2"/>
              </a:buBlip>
            </a:pPr>
            <a:endParaRPr lang="en-US" sz="2400"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15</a:t>
            </a:fld>
            <a:endParaRPr lang="en-US" dirty="0"/>
          </a:p>
        </p:txBody>
      </p:sp>
      <p:pic>
        <p:nvPicPr>
          <p:cNvPr id="10" name="Picture 4" descr="Image result for pycon thailand">
            <a:extLst>
              <a:ext uri="{FF2B5EF4-FFF2-40B4-BE49-F238E27FC236}">
                <a16:creationId xmlns:a16="http://schemas.microsoft.com/office/drawing/2014/main" id="{2ABE43E6-EDA9-4DD6-996C-B31627AAD1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AD49AAD3-FE52-423D-93FF-2A41E71F6374}"/>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14" name="Straight Connector 13">
            <a:extLst>
              <a:ext uri="{FF2B5EF4-FFF2-40B4-BE49-F238E27FC236}">
                <a16:creationId xmlns:a16="http://schemas.microsoft.com/office/drawing/2014/main" id="{AF6BB355-2F32-4522-B4E3-19A771F68939}"/>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87170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GANs Continued…</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
        <p:nvSpPr>
          <p:cNvPr id="10" name="Rectangle: Rounded Corners 9">
            <a:extLst>
              <a:ext uri="{FF2B5EF4-FFF2-40B4-BE49-F238E27FC236}">
                <a16:creationId xmlns:a16="http://schemas.microsoft.com/office/drawing/2014/main" id="{447C4660-418D-4FB6-8E7E-1E16681840FF}"/>
              </a:ext>
            </a:extLst>
          </p:cNvPr>
          <p:cNvSpPr/>
          <p:nvPr/>
        </p:nvSpPr>
        <p:spPr>
          <a:xfrm>
            <a:off x="1820065" y="2748949"/>
            <a:ext cx="565608" cy="19513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a:p>
            <a:pPr algn="ctr"/>
            <a:r>
              <a:rPr lang="en-US" dirty="0"/>
              <a:t>N</a:t>
            </a:r>
          </a:p>
          <a:p>
            <a:pPr algn="ctr"/>
            <a:r>
              <a:rPr lang="en-US" dirty="0"/>
              <a:t>P</a:t>
            </a:r>
          </a:p>
          <a:p>
            <a:pPr algn="ctr"/>
            <a:r>
              <a:rPr lang="en-US" dirty="0"/>
              <a:t>U</a:t>
            </a:r>
          </a:p>
          <a:p>
            <a:pPr algn="ctr"/>
            <a:r>
              <a:rPr lang="en-US" dirty="0"/>
              <a:t>T</a:t>
            </a:r>
            <a:endParaRPr lang="en-IN" dirty="0"/>
          </a:p>
        </p:txBody>
      </p:sp>
      <p:sp>
        <p:nvSpPr>
          <p:cNvPr id="13" name="Arrow: Right 12">
            <a:extLst>
              <a:ext uri="{FF2B5EF4-FFF2-40B4-BE49-F238E27FC236}">
                <a16:creationId xmlns:a16="http://schemas.microsoft.com/office/drawing/2014/main" id="{4AABBCC7-C3D4-4A84-BD48-6FE8A40CB7F7}"/>
              </a:ext>
            </a:extLst>
          </p:cNvPr>
          <p:cNvSpPr/>
          <p:nvPr/>
        </p:nvSpPr>
        <p:spPr>
          <a:xfrm>
            <a:off x="2574208" y="3408099"/>
            <a:ext cx="1800520" cy="524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A3DCA8AC-F8E5-402F-A58D-87C470F8B315}"/>
              </a:ext>
            </a:extLst>
          </p:cNvPr>
          <p:cNvSpPr/>
          <p:nvPr/>
        </p:nvSpPr>
        <p:spPr>
          <a:xfrm>
            <a:off x="4563263" y="2748949"/>
            <a:ext cx="2464483" cy="1951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GAN</a:t>
            </a:r>
          </a:p>
          <a:p>
            <a:pPr algn="ctr"/>
            <a:r>
              <a:rPr lang="en-US" sz="2400" dirty="0"/>
              <a:t>(learns complex transformation)</a:t>
            </a:r>
            <a:endParaRPr lang="en-IN" sz="2400" dirty="0"/>
          </a:p>
        </p:txBody>
      </p:sp>
      <p:sp>
        <p:nvSpPr>
          <p:cNvPr id="15" name="Arrow: Right 14">
            <a:extLst>
              <a:ext uri="{FF2B5EF4-FFF2-40B4-BE49-F238E27FC236}">
                <a16:creationId xmlns:a16="http://schemas.microsoft.com/office/drawing/2014/main" id="{1FFE489A-D16A-4138-AB35-E64F02403734}"/>
              </a:ext>
            </a:extLst>
          </p:cNvPr>
          <p:cNvSpPr/>
          <p:nvPr/>
        </p:nvSpPr>
        <p:spPr>
          <a:xfrm>
            <a:off x="7216281" y="3408099"/>
            <a:ext cx="1800520" cy="524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Rounded Corners 15">
            <a:extLst>
              <a:ext uri="{FF2B5EF4-FFF2-40B4-BE49-F238E27FC236}">
                <a16:creationId xmlns:a16="http://schemas.microsoft.com/office/drawing/2014/main" id="{E8C6D5EC-A958-4F47-8855-6A090F5FC708}"/>
              </a:ext>
            </a:extLst>
          </p:cNvPr>
          <p:cNvSpPr/>
          <p:nvPr/>
        </p:nvSpPr>
        <p:spPr>
          <a:xfrm>
            <a:off x="9205335" y="2694745"/>
            <a:ext cx="1800519" cy="19513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a:p>
            <a:pPr algn="ctr"/>
            <a:r>
              <a:rPr lang="en-US" dirty="0"/>
              <a:t>U</a:t>
            </a:r>
          </a:p>
          <a:p>
            <a:pPr algn="ctr"/>
            <a:r>
              <a:rPr lang="en-US" dirty="0"/>
              <a:t>T</a:t>
            </a:r>
          </a:p>
          <a:p>
            <a:pPr algn="ctr"/>
            <a:r>
              <a:rPr lang="en-US" dirty="0"/>
              <a:t>P</a:t>
            </a:r>
          </a:p>
          <a:p>
            <a:pPr algn="ctr"/>
            <a:r>
              <a:rPr lang="en-US" dirty="0"/>
              <a:t>U</a:t>
            </a:r>
          </a:p>
          <a:p>
            <a:pPr algn="ctr"/>
            <a:r>
              <a:rPr lang="en-US" dirty="0"/>
              <a:t>T</a:t>
            </a:r>
            <a:endParaRPr lang="en-IN" dirty="0"/>
          </a:p>
        </p:txBody>
      </p:sp>
      <p:sp>
        <p:nvSpPr>
          <p:cNvPr id="17" name="Rectangle 16">
            <a:extLst>
              <a:ext uri="{FF2B5EF4-FFF2-40B4-BE49-F238E27FC236}">
                <a16:creationId xmlns:a16="http://schemas.microsoft.com/office/drawing/2014/main" id="{BCDA8C04-D727-4C68-A8B5-D3C1719B49E5}"/>
              </a:ext>
            </a:extLst>
          </p:cNvPr>
          <p:cNvSpPr/>
          <p:nvPr/>
        </p:nvSpPr>
        <p:spPr>
          <a:xfrm>
            <a:off x="581192" y="4830584"/>
            <a:ext cx="3043353" cy="523220"/>
          </a:xfrm>
          <a:prstGeom prst="rect">
            <a:avLst/>
          </a:prstGeom>
          <a:noFill/>
        </p:spPr>
        <p:txBody>
          <a:bodyPr wrap="square" lIns="91440" tIns="45720" rIns="91440" bIns="45720">
            <a:spAutoFit/>
          </a:bodyPr>
          <a:lstStyle/>
          <a:p>
            <a:pPr algn="ctr"/>
            <a:r>
              <a:rPr lang="en-US" sz="1400" b="0" cap="none" spc="0" dirty="0">
                <a:ln w="0"/>
                <a:solidFill>
                  <a:schemeClr val="accent1"/>
                </a:solidFill>
                <a:effectLst>
                  <a:outerShdw blurRad="38100" dist="25400" dir="5400000" algn="ctr" rotWithShape="0">
                    <a:srgbClr val="6E747A">
                      <a:alpha val="43000"/>
                    </a:srgbClr>
                  </a:outerShdw>
                </a:effectLst>
              </a:rPr>
              <a:t>Sample Distribution [m dimensional]</a:t>
            </a:r>
          </a:p>
          <a:p>
            <a:pPr algn="ctr"/>
            <a:r>
              <a:rPr lang="en-US" sz="1400" i="1" dirty="0">
                <a:ln w="0"/>
                <a:solidFill>
                  <a:schemeClr val="accent1"/>
                </a:solidFill>
                <a:effectLst>
                  <a:outerShdw blurRad="38100" dist="25400" dir="5400000" algn="ctr" rotWithShape="0">
                    <a:srgbClr val="6E747A">
                      <a:alpha val="43000"/>
                    </a:srgbClr>
                  </a:outerShdw>
                </a:effectLst>
              </a:rPr>
              <a:t>Z</a:t>
            </a:r>
            <a:r>
              <a:rPr lang="en-US" sz="1400" dirty="0">
                <a:ln w="0"/>
                <a:solidFill>
                  <a:schemeClr val="accent1"/>
                </a:solidFill>
                <a:effectLst>
                  <a:outerShdw blurRad="38100" dist="25400" dir="5400000" algn="ctr" rotWithShape="0">
                    <a:srgbClr val="6E747A">
                      <a:alpha val="43000"/>
                    </a:srgbClr>
                  </a:outerShdw>
                </a:effectLst>
              </a:rPr>
              <a:t> ~ N(0, I): Normal Distribution (say)</a:t>
            </a:r>
          </a:p>
        </p:txBody>
      </p:sp>
      <p:sp>
        <p:nvSpPr>
          <p:cNvPr id="18" name="Rectangle 17">
            <a:extLst>
              <a:ext uri="{FF2B5EF4-FFF2-40B4-BE49-F238E27FC236}">
                <a16:creationId xmlns:a16="http://schemas.microsoft.com/office/drawing/2014/main" id="{E0D534F1-95E1-4601-9B5C-3F3D1395229D}"/>
              </a:ext>
            </a:extLst>
          </p:cNvPr>
          <p:cNvSpPr/>
          <p:nvPr/>
        </p:nvSpPr>
        <p:spPr>
          <a:xfrm>
            <a:off x="8757308" y="4830584"/>
            <a:ext cx="2696571" cy="307777"/>
          </a:xfrm>
          <a:prstGeom prst="rect">
            <a:avLst/>
          </a:prstGeom>
          <a:noFill/>
        </p:spPr>
        <p:txBody>
          <a:bodyPr wrap="none" lIns="91440" tIns="45720" rIns="91440" bIns="45720">
            <a:spAutoFit/>
          </a:bodyPr>
          <a:lstStyle/>
          <a:p>
            <a:pPr algn="ctr"/>
            <a:r>
              <a:rPr lang="en-US" sz="1400" b="0" cap="none" spc="0" dirty="0">
                <a:ln w="0"/>
                <a:solidFill>
                  <a:schemeClr val="accent1"/>
                </a:solidFill>
                <a:effectLst>
                  <a:outerShdw blurRad="38100" dist="25400" dir="5400000" algn="ctr" rotWithShape="0">
                    <a:srgbClr val="6E747A">
                      <a:alpha val="43000"/>
                    </a:srgbClr>
                  </a:outerShdw>
                </a:effectLst>
              </a:rPr>
              <a:t>Generated Sample [n dimensional]</a:t>
            </a:r>
          </a:p>
        </p:txBody>
      </p:sp>
      <p:pic>
        <p:nvPicPr>
          <p:cNvPr id="19" name="Picture 4" descr="Image result for pycon thailand">
            <a:extLst>
              <a:ext uri="{FF2B5EF4-FFF2-40B4-BE49-F238E27FC236}">
                <a16:creationId xmlns:a16="http://schemas.microsoft.com/office/drawing/2014/main" id="{66217EA2-299C-4FC8-9C48-D89281BAC1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BB2C318B-D3B7-4B09-AF13-37486CCD8644}"/>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21" name="Straight Connector 20">
            <a:extLst>
              <a:ext uri="{FF2B5EF4-FFF2-40B4-BE49-F238E27FC236}">
                <a16:creationId xmlns:a16="http://schemas.microsoft.com/office/drawing/2014/main" id="{D119267C-7681-440A-B0F9-BF2DDB0131C0}"/>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0317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Training a GAN</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p:txBody>
          <a:bodyPr>
            <a:normAutofit fontScale="77500" lnSpcReduction="20000"/>
          </a:bodyPr>
          <a:lstStyle/>
          <a:p>
            <a:pPr algn="just">
              <a:buBlip>
                <a:blip r:embed="rId2"/>
              </a:buBlip>
            </a:pPr>
            <a:r>
              <a:rPr lang="en-US" sz="2400" dirty="0"/>
              <a:t>We use a two players game in order to train a GAN.</a:t>
            </a:r>
          </a:p>
          <a:p>
            <a:pPr algn="just">
              <a:buBlip>
                <a:blip r:embed="rId2"/>
              </a:buBlip>
            </a:pPr>
            <a:r>
              <a:rPr lang="en-US" sz="2400" dirty="0"/>
              <a:t>One player is a Generator. The job of the generator is to take a sample distribution (latent space) and through a complex transformation (using a neural network), learn the training distribution i.e. generate a real looking sample.</a:t>
            </a:r>
          </a:p>
          <a:p>
            <a:pPr algn="just">
              <a:buBlip>
                <a:blip r:embed="rId2"/>
              </a:buBlip>
            </a:pPr>
            <a:r>
              <a:rPr lang="en-US" sz="2400" dirty="0"/>
              <a:t>Other player is a Discriminator. The job of the discriminator is to get better and better at distinguishing between the “REAL” sample and the “FAKE” sample.</a:t>
            </a:r>
          </a:p>
          <a:p>
            <a:pPr algn="just">
              <a:buBlip>
                <a:blip r:embed="rId2"/>
              </a:buBlip>
            </a:pPr>
            <a:r>
              <a:rPr lang="en-US" sz="2400" dirty="0"/>
              <a:t>The generator tries to produce samples that look so natural that the discriminator thinks that the samples came from the real data distribution.</a:t>
            </a:r>
          </a:p>
          <a:p>
            <a:pPr algn="just">
              <a:buBlip>
                <a:blip r:embed="rId2"/>
              </a:buBlip>
            </a:pPr>
            <a:r>
              <a:rPr lang="en-US" sz="2400" dirty="0"/>
              <a:t>Try to correlate this scenario with the story of “Mary the Counterfeiter” and “John the Investigator”. Mary can be considered as the Generator and John can be considered as the Discriminator.</a:t>
            </a:r>
          </a:p>
          <a:p>
            <a:pPr algn="just">
              <a:buBlip>
                <a:blip r:embed="rId2"/>
              </a:buBlip>
            </a:pPr>
            <a:r>
              <a:rPr lang="en-US" sz="2400" dirty="0"/>
              <a:t>GAN training becomes successful when the Discriminator is not able to distinguish between the real and the generated samples. This happens because the Generator learns the training data’s distribution very well.</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17</a:t>
            </a:fld>
            <a:endParaRPr lang="en-US" dirty="0"/>
          </a:p>
        </p:txBody>
      </p:sp>
      <p:pic>
        <p:nvPicPr>
          <p:cNvPr id="10" name="Picture 4" descr="Image result for pycon thailand">
            <a:extLst>
              <a:ext uri="{FF2B5EF4-FFF2-40B4-BE49-F238E27FC236}">
                <a16:creationId xmlns:a16="http://schemas.microsoft.com/office/drawing/2014/main" id="{0A1A198C-1A3F-4CBB-9ACA-BC8995E946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D7EE2D9F-439D-40F6-B4AE-2378F9F2E9FB}"/>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14" name="Straight Connector 13">
            <a:extLst>
              <a:ext uri="{FF2B5EF4-FFF2-40B4-BE49-F238E27FC236}">
                <a16:creationId xmlns:a16="http://schemas.microsoft.com/office/drawing/2014/main" id="{F06AF235-109A-4506-A416-19E0FAF735BE}"/>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47823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The Intuition and Setup</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18</a:t>
            </a:fld>
            <a:endParaRPr lang="en-US" dirty="0"/>
          </a:p>
        </p:txBody>
      </p:sp>
      <p:pic>
        <p:nvPicPr>
          <p:cNvPr id="23554" name="Picture 2" descr="Image result for generative adversarial networks">
            <a:extLst>
              <a:ext uri="{FF2B5EF4-FFF2-40B4-BE49-F238E27FC236}">
                <a16:creationId xmlns:a16="http://schemas.microsoft.com/office/drawing/2014/main" id="{B2E30C80-EF55-4760-A7FD-BF31FB19F0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1267" y="2052495"/>
            <a:ext cx="8169465" cy="356277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8050C440-0F75-4F00-A2B3-FE39CA9CEBBD}"/>
              </a:ext>
            </a:extLst>
          </p:cNvPr>
          <p:cNvSpPr/>
          <p:nvPr/>
        </p:nvSpPr>
        <p:spPr>
          <a:xfrm>
            <a:off x="4593944" y="5573052"/>
            <a:ext cx="6324745" cy="369332"/>
          </a:xfrm>
          <a:prstGeom prst="rect">
            <a:avLst/>
          </a:prstGeom>
        </p:spPr>
        <p:txBody>
          <a:bodyPr wrap="none">
            <a:spAutoFit/>
          </a:bodyPr>
          <a:lstStyle/>
          <a:p>
            <a:r>
              <a:rPr lang="en-IN" dirty="0">
                <a:ln w="0"/>
                <a:solidFill>
                  <a:schemeClr val="accent1"/>
                </a:solidFill>
                <a:effectLst>
                  <a:outerShdw blurRad="38100" dist="25400" dir="5400000" algn="ctr" rotWithShape="0">
                    <a:srgbClr val="6E747A">
                      <a:alpha val="43000"/>
                    </a:srgbClr>
                  </a:outerShdw>
                </a:effectLst>
                <a:hlinkClick r:id="rId3"/>
              </a:rPr>
              <a:t>Source: </a:t>
            </a:r>
            <a:r>
              <a:rPr lang="en-IN" dirty="0">
                <a:hlinkClick r:id="rId3"/>
              </a:rPr>
              <a:t>https://skymind.ai/wiki/generative-adversarial-network-gan</a:t>
            </a:r>
            <a:endParaRPr lang="en-IN" dirty="0">
              <a:ln w="0"/>
              <a:solidFill>
                <a:schemeClr val="accent1"/>
              </a:solidFill>
              <a:effectLst>
                <a:outerShdw blurRad="38100" dist="25400" dir="5400000" algn="ctr" rotWithShape="0">
                  <a:srgbClr val="6E747A">
                    <a:alpha val="43000"/>
                  </a:srgbClr>
                </a:outerShdw>
              </a:effectLst>
            </a:endParaRPr>
          </a:p>
        </p:txBody>
      </p:sp>
      <p:pic>
        <p:nvPicPr>
          <p:cNvPr id="15" name="Picture 4" descr="Image result for pycon thailand">
            <a:extLst>
              <a:ext uri="{FF2B5EF4-FFF2-40B4-BE49-F238E27FC236}">
                <a16:creationId xmlns:a16="http://schemas.microsoft.com/office/drawing/2014/main" id="{7BB65B46-2BD0-43C8-A258-8584622336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F955C64B-540A-4C10-ABDB-77CB64346BCC}"/>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17" name="Straight Connector 16">
            <a:extLst>
              <a:ext uri="{FF2B5EF4-FFF2-40B4-BE49-F238E27FC236}">
                <a16:creationId xmlns:a16="http://schemas.microsoft.com/office/drawing/2014/main" id="{EE546575-9DE7-4A5F-9133-0D4AD1BFDAEB}"/>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3013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Diving into Mathematics of GANs</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a:xfrm>
            <a:off x="581192" y="2593523"/>
            <a:ext cx="5367120" cy="3678303"/>
          </a:xfrm>
        </p:spPr>
        <p:txBody>
          <a:bodyPr>
            <a:normAutofit fontScale="92500" lnSpcReduction="20000"/>
          </a:bodyPr>
          <a:lstStyle/>
          <a:p>
            <a:pPr algn="just">
              <a:buBlip>
                <a:blip r:embed="rId2"/>
              </a:buBlip>
            </a:pPr>
            <a:r>
              <a:rPr lang="en-US" sz="2400" dirty="0"/>
              <a:t>Let G</a:t>
            </a:r>
            <a:r>
              <a:rPr lang="az-Cyrl-AZ" dirty="0"/>
              <a:t>ф</a:t>
            </a:r>
            <a:r>
              <a:rPr lang="en-US" sz="2400" dirty="0"/>
              <a:t> denote the Generator and D</a:t>
            </a:r>
            <a:r>
              <a:rPr lang="el-GR" dirty="0"/>
              <a:t>θ</a:t>
            </a:r>
            <a:r>
              <a:rPr lang="en-US" sz="2400" dirty="0"/>
              <a:t> denote the Discriminator. Here, </a:t>
            </a:r>
            <a:r>
              <a:rPr lang="az-Cyrl-AZ" sz="2400" dirty="0"/>
              <a:t>ф</a:t>
            </a:r>
            <a:r>
              <a:rPr lang="en-US" sz="2400" dirty="0"/>
              <a:t> and </a:t>
            </a:r>
            <a:r>
              <a:rPr lang="el-GR" sz="2400" dirty="0"/>
              <a:t>θ</a:t>
            </a:r>
            <a:r>
              <a:rPr lang="en-US" sz="2400" dirty="0"/>
              <a:t> are the parameters of G and D, respectively.</a:t>
            </a:r>
          </a:p>
          <a:p>
            <a:pPr algn="just">
              <a:buBlip>
                <a:blip r:embed="rId2"/>
              </a:buBlip>
            </a:pPr>
            <a:r>
              <a:rPr lang="en-US" sz="2400" dirty="0"/>
              <a:t>The Discriminator assigns its input a score between 0 and 1 =&gt; this tells the probability of the sample being real or fake.</a:t>
            </a:r>
          </a:p>
          <a:p>
            <a:pPr algn="just">
              <a:buBlip>
                <a:blip r:embed="rId2"/>
              </a:buBlip>
            </a:pPr>
            <a:r>
              <a:rPr lang="en-US" sz="2400" dirty="0"/>
              <a:t>The Generator always wants the score given by the Discriminator to be highest i.e. equal to 1.</a:t>
            </a:r>
          </a:p>
          <a:p>
            <a:pPr algn="just">
              <a:buBlip>
                <a:blip r:embed="rId2"/>
              </a:buBlip>
            </a:pPr>
            <a:endParaRPr lang="en-US" sz="2400" dirty="0"/>
          </a:p>
          <a:p>
            <a:pPr algn="just">
              <a:buBlip>
                <a:blip r:embed="rId2"/>
              </a:buBlip>
            </a:pPr>
            <a:endParaRPr lang="en-US" sz="2400"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29698" name="Picture 2" descr="Image result for generative adversarial networks">
            <a:extLst>
              <a:ext uri="{FF2B5EF4-FFF2-40B4-BE49-F238E27FC236}">
                <a16:creationId xmlns:a16="http://schemas.microsoft.com/office/drawing/2014/main" id="{3FFEAC27-6ECB-4962-98AE-A1BB20E90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3689" y="2455140"/>
            <a:ext cx="5254755" cy="268690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B1EAD2F-1C4B-426E-AEB9-B9F1D835CCEC}"/>
              </a:ext>
            </a:extLst>
          </p:cNvPr>
          <p:cNvSpPr/>
          <p:nvPr/>
        </p:nvSpPr>
        <p:spPr>
          <a:xfrm>
            <a:off x="8183095" y="3038078"/>
            <a:ext cx="732893" cy="369332"/>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G</a:t>
            </a:r>
            <a:r>
              <a:rPr lang="az-Cyrl-AZ" sz="1400" cap="none" spc="0" dirty="0">
                <a:ln w="10160">
                  <a:noFill/>
                  <a:prstDash val="solid"/>
                </a:ln>
                <a:solidFill>
                  <a:sysClr val="windowText" lastClr="000000"/>
                </a:solidFill>
                <a:effectLst>
                  <a:outerShdw blurRad="38100" dist="22860" dir="5400000" algn="tl" rotWithShape="0">
                    <a:srgbClr val="000000">
                      <a:alpha val="30000"/>
                    </a:srgbClr>
                  </a:outerShdw>
                </a:effectLst>
              </a:rPr>
              <a:t>ф</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i="1" cap="none" spc="0" dirty="0">
                <a:ln w="10160">
                  <a:noFill/>
                  <a:prstDash val="solid"/>
                </a:ln>
                <a:solidFill>
                  <a:sysClr val="windowText" lastClr="000000"/>
                </a:solidFill>
                <a:effectLst>
                  <a:outerShdw blurRad="38100" dist="22860" dir="5400000" algn="tl" rotWithShape="0">
                    <a:srgbClr val="000000">
                      <a:alpha val="30000"/>
                    </a:srgbClr>
                  </a:outerShdw>
                </a:effectLst>
              </a:rPr>
              <a:t>z</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13" name="Rectangle 12">
            <a:extLst>
              <a:ext uri="{FF2B5EF4-FFF2-40B4-BE49-F238E27FC236}">
                <a16:creationId xmlns:a16="http://schemas.microsoft.com/office/drawing/2014/main" id="{E3665182-C663-4C94-B354-01FE2936B2F3}"/>
              </a:ext>
            </a:extLst>
          </p:cNvPr>
          <p:cNvSpPr/>
          <p:nvPr/>
        </p:nvSpPr>
        <p:spPr>
          <a:xfrm>
            <a:off x="10358425" y="3067871"/>
            <a:ext cx="1632469" cy="369332"/>
          </a:xfrm>
          <a:prstGeom prst="rect">
            <a:avLst/>
          </a:prstGeom>
          <a:noFill/>
        </p:spPr>
        <p:txBody>
          <a:bodyPr wrap="squar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D</a:t>
            </a:r>
            <a:r>
              <a:rPr lang="el-GR" sz="1400" dirty="0"/>
              <a:t> θ</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dirty="0">
                <a:ln w="10160">
                  <a:noFill/>
                  <a:prstDash val="solid"/>
                </a:ln>
                <a:solidFill>
                  <a:sysClr val="windowText" lastClr="000000"/>
                </a:solidFill>
                <a:effectLst>
                  <a:outerShdw blurRad="38100" dist="22860" dir="5400000" algn="tl" rotWithShape="0">
                    <a:srgbClr val="000000">
                      <a:alpha val="30000"/>
                    </a:srgbClr>
                  </a:outerShdw>
                </a:effectLst>
              </a:rPr>
              <a:t>G</a:t>
            </a:r>
            <a:r>
              <a:rPr lang="az-Cyrl-AZ" sz="1400" dirty="0">
                <a:ln w="10160">
                  <a:noFill/>
                  <a:prstDash val="solid"/>
                </a:ln>
                <a:solidFill>
                  <a:sysClr val="windowText" lastClr="000000"/>
                </a:solidFill>
                <a:effectLst>
                  <a:outerShdw blurRad="38100" dist="22860" dir="5400000" algn="tl" rotWithShape="0">
                    <a:srgbClr val="000000">
                      <a:alpha val="30000"/>
                    </a:srgbClr>
                  </a:outerShdw>
                </a:effectLst>
              </a:rPr>
              <a:t>ф</a:t>
            </a:r>
            <a:r>
              <a:rPr lang="en-US"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i="1" dirty="0">
                <a:ln w="10160">
                  <a:noFill/>
                  <a:prstDash val="solid"/>
                </a:ln>
                <a:solidFill>
                  <a:sysClr val="windowText" lastClr="000000"/>
                </a:solidFill>
                <a:effectLst>
                  <a:outerShdw blurRad="38100" dist="22860" dir="5400000" algn="tl" rotWithShape="0">
                    <a:srgbClr val="000000">
                      <a:alpha val="30000"/>
                    </a:srgbClr>
                  </a:outerShdw>
                </a:effectLst>
              </a:rPr>
              <a:t>z</a:t>
            </a:r>
            <a:r>
              <a:rPr lang="en-US"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8" name="Rectangle 7">
            <a:extLst>
              <a:ext uri="{FF2B5EF4-FFF2-40B4-BE49-F238E27FC236}">
                <a16:creationId xmlns:a16="http://schemas.microsoft.com/office/drawing/2014/main" id="{7686DA96-C6E0-4A44-B0C2-AE9D190A62EF}"/>
              </a:ext>
            </a:extLst>
          </p:cNvPr>
          <p:cNvSpPr/>
          <p:nvPr/>
        </p:nvSpPr>
        <p:spPr>
          <a:xfrm>
            <a:off x="7681307" y="5190368"/>
            <a:ext cx="1173262" cy="369332"/>
          </a:xfrm>
          <a:prstGeom prst="rect">
            <a:avLst/>
          </a:prstGeom>
        </p:spPr>
        <p:txBody>
          <a:bodyPr wrap="square">
            <a:spAutoFit/>
          </a:bodyPr>
          <a:lstStyle/>
          <a:p>
            <a:r>
              <a:rPr lang="en-US" i="1" dirty="0"/>
              <a:t>z</a:t>
            </a:r>
            <a:r>
              <a:rPr lang="en-US" dirty="0"/>
              <a:t> ~ N(0, I)</a:t>
            </a:r>
            <a:endParaRPr lang="en-IN" dirty="0"/>
          </a:p>
        </p:txBody>
      </p:sp>
      <p:sp>
        <p:nvSpPr>
          <p:cNvPr id="14" name="Rectangle 13">
            <a:extLst>
              <a:ext uri="{FF2B5EF4-FFF2-40B4-BE49-F238E27FC236}">
                <a16:creationId xmlns:a16="http://schemas.microsoft.com/office/drawing/2014/main" id="{B800CA35-95AB-4D2D-814B-3D35FE986AEA}"/>
              </a:ext>
            </a:extLst>
          </p:cNvPr>
          <p:cNvSpPr/>
          <p:nvPr/>
        </p:nvSpPr>
        <p:spPr>
          <a:xfrm>
            <a:off x="11392986" y="3613926"/>
            <a:ext cx="450764" cy="369332"/>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(0)</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16" name="Rectangle 15">
            <a:extLst>
              <a:ext uri="{FF2B5EF4-FFF2-40B4-BE49-F238E27FC236}">
                <a16:creationId xmlns:a16="http://schemas.microsoft.com/office/drawing/2014/main" id="{BF2CCA98-AB49-4FEC-B1A7-21E09C990761}"/>
              </a:ext>
            </a:extLst>
          </p:cNvPr>
          <p:cNvSpPr/>
          <p:nvPr/>
        </p:nvSpPr>
        <p:spPr>
          <a:xfrm>
            <a:off x="11392986" y="3319503"/>
            <a:ext cx="450764" cy="369332"/>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(1)</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17" name="Rectangle 16">
            <a:extLst>
              <a:ext uri="{FF2B5EF4-FFF2-40B4-BE49-F238E27FC236}">
                <a16:creationId xmlns:a16="http://schemas.microsoft.com/office/drawing/2014/main" id="{6D627CF2-AB29-4B36-A74A-F985F461FA8B}"/>
              </a:ext>
            </a:extLst>
          </p:cNvPr>
          <p:cNvSpPr/>
          <p:nvPr/>
        </p:nvSpPr>
        <p:spPr>
          <a:xfrm>
            <a:off x="10597575" y="2593523"/>
            <a:ext cx="795411" cy="646331"/>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D</a:t>
            </a:r>
            <a:r>
              <a:rPr lang="el-GR" sz="1400" dirty="0"/>
              <a:t> θ</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i="1" cap="none" spc="0" dirty="0">
                <a:ln w="10160">
                  <a:noFill/>
                  <a:prstDash val="solid"/>
                </a:ln>
                <a:solidFill>
                  <a:sysClr val="windowText" lastClr="000000"/>
                </a:solidFill>
                <a:effectLst>
                  <a:outerShdw blurRad="38100" dist="22860" dir="5400000" algn="tl" rotWithShape="0">
                    <a:srgbClr val="000000">
                      <a:alpha val="30000"/>
                    </a:srgbClr>
                  </a:outerShdw>
                </a:effectLst>
              </a:rPr>
              <a:t>X</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p>
          <a:p>
            <a:pPr algn="ctr"/>
            <a:r>
              <a:rPr lang="en-US" dirty="0">
                <a:ln w="10160">
                  <a:noFill/>
                  <a:prstDash val="solid"/>
                </a:ln>
                <a:solidFill>
                  <a:sysClr val="windowText" lastClr="000000"/>
                </a:solidFill>
                <a:effectLst>
                  <a:outerShdw blurRad="38100" dist="22860" dir="5400000" algn="tl" rotWithShape="0">
                    <a:srgbClr val="000000">
                      <a:alpha val="30000"/>
                    </a:srgbClr>
                  </a:outerShdw>
                </a:effectLst>
              </a:rPr>
              <a:t>or</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pic>
        <p:nvPicPr>
          <p:cNvPr id="18" name="Picture 4" descr="Image result for pycon thailand">
            <a:extLst>
              <a:ext uri="{FF2B5EF4-FFF2-40B4-BE49-F238E27FC236}">
                <a16:creationId xmlns:a16="http://schemas.microsoft.com/office/drawing/2014/main" id="{115AE03A-9B20-4546-B68A-431869DD42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29BE494D-468D-4CDE-A3F1-15D4C0A5901A}"/>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20" name="Straight Connector 19">
            <a:extLst>
              <a:ext uri="{FF2B5EF4-FFF2-40B4-BE49-F238E27FC236}">
                <a16:creationId xmlns:a16="http://schemas.microsoft.com/office/drawing/2014/main" id="{0AD4CC3C-254C-42A7-935D-A0EC8D621BC2}"/>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1824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About Me</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p:txBody>
          <a:bodyPr>
            <a:noAutofit/>
          </a:bodyPr>
          <a:lstStyle/>
          <a:p>
            <a:pPr algn="just">
              <a:buBlip>
                <a:blip r:embed="rId2">
                  <a:extLst>
                    <a:ext uri="{837473B0-CC2E-450A-ABE3-18F120FF3D39}">
                      <a1611:picAttrSrcUrl xmlns:a1611="http://schemas.microsoft.com/office/drawing/2016/11/main" r:id="rId3"/>
                    </a:ext>
                  </a:extLst>
                </a:blip>
              </a:buBlip>
            </a:pPr>
            <a:r>
              <a:rPr lang="en-US" sz="1500" dirty="0"/>
              <a:t>Currently, working as a Platform Software Engineer at Bigbasket, India (India's largest online food and grocery store).</a:t>
            </a:r>
          </a:p>
          <a:p>
            <a:pPr algn="just">
              <a:buBlip>
                <a:blip r:embed="rId2">
                  <a:extLst>
                    <a:ext uri="{837473B0-CC2E-450A-ABE3-18F120FF3D39}">
                      <a1611:picAttrSrcUrl xmlns:a1611="http://schemas.microsoft.com/office/drawing/2016/11/main" r:id="rId3"/>
                    </a:ext>
                  </a:extLst>
                </a:blip>
              </a:buBlip>
            </a:pPr>
            <a:r>
              <a:rPr lang="en-US" sz="1500" dirty="0"/>
              <a:t>MSc in Advanced Computing (Machine Learning,  Artificial Intelligence, Robotics, Cloud Computing, and Computational Neuroscience) from University of Bristol, United Kingdom.</a:t>
            </a:r>
          </a:p>
          <a:p>
            <a:pPr algn="just">
              <a:buBlip>
                <a:blip r:embed="rId2">
                  <a:extLst>
                    <a:ext uri="{837473B0-CC2E-450A-ABE3-18F120FF3D39}">
                      <a1611:picAttrSrcUrl xmlns:a1611="http://schemas.microsoft.com/office/drawing/2016/11/main" r:id="rId3"/>
                    </a:ext>
                  </a:extLst>
                </a:blip>
              </a:buBlip>
            </a:pPr>
            <a:r>
              <a:rPr lang="en-US" sz="1500" dirty="0"/>
              <a:t>International Tech Speaker (spoke at numerous International Conferences like GeoPython, 2018, and EuroPython, 2018, and more).</a:t>
            </a:r>
            <a:endParaRPr lang="en-IN" sz="1500" dirty="0"/>
          </a:p>
          <a:p>
            <a:pPr algn="just">
              <a:buBlip>
                <a:blip r:embed="rId2">
                  <a:extLst>
                    <a:ext uri="{837473B0-CC2E-450A-ABE3-18F120FF3D39}">
                      <a1611:picAttrSrcUrl xmlns:a1611="http://schemas.microsoft.com/office/drawing/2016/11/main" r:id="rId3"/>
                    </a:ext>
                  </a:extLst>
                </a:blip>
              </a:buBlip>
            </a:pPr>
            <a:r>
              <a:rPr lang="en-IN" sz="1500" dirty="0"/>
              <a:t>Former Software Developer Intern at IBM &amp; an ALL STACK DEVELOPER capable of designing and developing solutions for Mobile,  Web, Embedded Systems, and Desktop. </a:t>
            </a:r>
          </a:p>
          <a:p>
            <a:pPr algn="just">
              <a:buBlip>
                <a:blip r:embed="rId2">
                  <a:extLst>
                    <a:ext uri="{837473B0-CC2E-450A-ABE3-18F120FF3D39}">
                      <a1611:picAttrSrcUrl xmlns:a1611="http://schemas.microsoft.com/office/drawing/2016/11/main" r:id="rId3"/>
                    </a:ext>
                  </a:extLst>
                </a:blip>
              </a:buBlip>
            </a:pPr>
            <a:r>
              <a:rPr lang="en-IN" sz="1500" dirty="0"/>
              <a:t>Represented India at International Hackathons like Hack Junction’16, Finland and Hack the North’16, Canada. Got invited for more than a ‘dozen’ of prestigious International Hackathons (PennApps’17, HackNY’17, Hack Princeton’17 and many more) and Conferences.</a:t>
            </a:r>
          </a:p>
          <a:p>
            <a:pPr algn="just">
              <a:buBlip>
                <a:blip r:embed="rId2"/>
              </a:buBlip>
            </a:pPr>
            <a:r>
              <a:rPr lang="en-IN" sz="1500" dirty="0"/>
              <a:t>Microsoft Certified Professional, Microsoft Technology Associate, IBM Certified Web Developer, and Hewlett Packard Certified Developer.</a:t>
            </a:r>
          </a:p>
          <a:p>
            <a:pPr algn="just">
              <a:buBlip>
                <a:blip r:embed="rId2">
                  <a:extLst>
                    <a:ext uri="{837473B0-CC2E-450A-ABE3-18F120FF3D39}">
                      <a1611:picAttrSrcUrl xmlns:a1611="http://schemas.microsoft.com/office/drawing/2016/11/main" r:id="rId3"/>
                    </a:ext>
                  </a:extLst>
                </a:blip>
              </a:buBlip>
            </a:pPr>
            <a:r>
              <a:rPr lang="en-IN" sz="1500" dirty="0"/>
              <a:t>8+ International Publications [Latest work got published in ACM CHI 2018. The project was exhibited in Montreal, Canada.].</a:t>
            </a:r>
          </a:p>
          <a:p>
            <a:pPr algn="just">
              <a:buBlip>
                <a:blip r:embed="rId2">
                  <a:extLst>
                    <a:ext uri="{837473B0-CC2E-450A-ABE3-18F120FF3D39}">
                      <a1611:picAttrSrcUrl xmlns:a1611="http://schemas.microsoft.com/office/drawing/2016/11/main" r:id="rId3"/>
                    </a:ext>
                  </a:extLst>
                </a:blip>
              </a:buBlip>
            </a:pPr>
            <a:r>
              <a:rPr lang="en-IN" sz="1500" dirty="0"/>
              <a:t>Received 6 Honours and Awards (International and National level).</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D6FDE8AE-02B1-45AB-BA32-7DFEB4DE5655}" type="datetime2">
              <a:rPr lang="en-US" smtClean="0"/>
              <a:t>Friday, June 14,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dirty="0"/>
              <a:t>Understanding and Implementing Generative adversarial networks (gans)</a:t>
            </a:r>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2</a:t>
            </a:fld>
            <a:endParaRPr lang="en-US" dirty="0"/>
          </a:p>
        </p:txBody>
      </p:sp>
      <p:pic>
        <p:nvPicPr>
          <p:cNvPr id="8" name="Picture 4" descr="Image result for pycon thailand">
            <a:extLst>
              <a:ext uri="{FF2B5EF4-FFF2-40B4-BE49-F238E27FC236}">
                <a16:creationId xmlns:a16="http://schemas.microsoft.com/office/drawing/2014/main" id="{145CF4F3-E2A3-471A-9C29-2C16C96898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438DCD88-A69B-42BC-A967-FEA972BCD0DF}"/>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12" name="Straight Connector 11">
            <a:extLst>
              <a:ext uri="{FF2B5EF4-FFF2-40B4-BE49-F238E27FC236}">
                <a16:creationId xmlns:a16="http://schemas.microsoft.com/office/drawing/2014/main" id="{926D587C-B4B6-49DA-B28C-E671455D4D47}"/>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1083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Mathematics of GANs</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a:xfrm>
            <a:off x="581192" y="3413658"/>
            <a:ext cx="5367120" cy="3678303"/>
          </a:xfrm>
        </p:spPr>
        <p:txBody>
          <a:bodyPr>
            <a:normAutofit lnSpcReduction="10000"/>
          </a:bodyPr>
          <a:lstStyle/>
          <a:p>
            <a:pPr algn="just">
              <a:buBlip>
                <a:blip r:embed="rId2"/>
              </a:buBlip>
            </a:pPr>
            <a:r>
              <a:rPr lang="en-US" sz="2400" dirty="0"/>
              <a:t>Objective/Cost/Loss function for the Generator is the log likelihood:</a:t>
            </a:r>
          </a:p>
          <a:p>
            <a:pPr marL="0" indent="0" algn="ctr">
              <a:buNone/>
            </a:pPr>
            <a:r>
              <a:rPr lang="en-US" sz="2400" dirty="0">
                <a:solidFill>
                  <a:srgbClr val="FF0000"/>
                </a:solidFill>
              </a:rPr>
              <a:t>maximize log </a:t>
            </a:r>
            <a:r>
              <a:rPr lang="en-US" sz="2400" dirty="0">
                <a:ln w="10160">
                  <a:noFill/>
                  <a:prstDash val="solid"/>
                </a:ln>
                <a:solidFill>
                  <a:srgbClr val="FF0000"/>
                </a:solidFill>
                <a:effectLst>
                  <a:outerShdw blurRad="38100" dist="22860" dir="5400000" algn="tl" rotWithShape="0">
                    <a:srgbClr val="000000">
                      <a:alpha val="30000"/>
                    </a:srgbClr>
                  </a:outerShdw>
                </a:effectLst>
              </a:rPr>
              <a:t>D</a:t>
            </a:r>
            <a:r>
              <a:rPr lang="el-GR" dirty="0">
                <a:solidFill>
                  <a:srgbClr val="FF0000"/>
                </a:solidFill>
              </a:rPr>
              <a:t>θ</a:t>
            </a:r>
            <a:r>
              <a:rPr lang="en-US" sz="2400" dirty="0">
                <a:ln w="10160">
                  <a:noFill/>
                  <a:prstDash val="solid"/>
                </a:ln>
                <a:solidFill>
                  <a:srgbClr val="FF0000"/>
                </a:solidFill>
                <a:effectLst>
                  <a:outerShdw blurRad="38100" dist="22860" dir="5400000" algn="tl" rotWithShape="0">
                    <a:srgbClr val="000000">
                      <a:alpha val="30000"/>
                    </a:srgbClr>
                  </a:outerShdw>
                </a:effectLst>
              </a:rPr>
              <a:t>(G</a:t>
            </a:r>
            <a:r>
              <a:rPr lang="az-Cyrl-AZ" dirty="0">
                <a:ln w="10160">
                  <a:noFill/>
                  <a:prstDash val="solid"/>
                </a:ln>
                <a:solidFill>
                  <a:srgbClr val="FF0000"/>
                </a:solidFill>
                <a:effectLst>
                  <a:outerShdw blurRad="38100" dist="22860" dir="5400000" algn="tl" rotWithShape="0">
                    <a:srgbClr val="000000">
                      <a:alpha val="30000"/>
                    </a:srgbClr>
                  </a:outerShdw>
                </a:effectLst>
              </a:rPr>
              <a:t>ф</a:t>
            </a:r>
            <a:r>
              <a:rPr lang="en-US" sz="2400" dirty="0">
                <a:ln w="10160">
                  <a:noFill/>
                  <a:prstDash val="solid"/>
                </a:ln>
                <a:solidFill>
                  <a:srgbClr val="FF0000"/>
                </a:solidFill>
                <a:effectLst>
                  <a:outerShdw blurRad="38100" dist="22860" dir="5400000" algn="tl" rotWithShape="0">
                    <a:srgbClr val="000000">
                      <a:alpha val="30000"/>
                    </a:srgbClr>
                  </a:outerShdw>
                </a:effectLst>
              </a:rPr>
              <a:t>(</a:t>
            </a:r>
            <a:r>
              <a:rPr lang="en-US" sz="2400" i="1" dirty="0">
                <a:ln w="10160">
                  <a:noFill/>
                  <a:prstDash val="solid"/>
                </a:ln>
                <a:solidFill>
                  <a:srgbClr val="FF0000"/>
                </a:solidFill>
                <a:effectLst>
                  <a:outerShdw blurRad="38100" dist="22860" dir="5400000" algn="tl" rotWithShape="0">
                    <a:srgbClr val="000000">
                      <a:alpha val="30000"/>
                    </a:srgbClr>
                  </a:outerShdw>
                </a:effectLst>
              </a:rPr>
              <a:t>z</a:t>
            </a:r>
            <a:r>
              <a:rPr lang="en-US" sz="2400" dirty="0">
                <a:ln w="10160">
                  <a:noFill/>
                  <a:prstDash val="solid"/>
                </a:ln>
                <a:solidFill>
                  <a:srgbClr val="FF0000"/>
                </a:solidFill>
                <a:effectLst>
                  <a:outerShdw blurRad="38100" dist="22860" dir="5400000" algn="tl" rotWithShape="0">
                    <a:srgbClr val="000000">
                      <a:alpha val="30000"/>
                    </a:srgbClr>
                  </a:outerShdw>
                </a:effectLst>
              </a:rPr>
              <a:t>))</a:t>
            </a:r>
          </a:p>
          <a:p>
            <a:pPr marL="0" indent="0" algn="ctr">
              <a:buNone/>
            </a:pPr>
            <a:r>
              <a:rPr lang="en-US" sz="2400" dirty="0">
                <a:ln w="10160">
                  <a:noFill/>
                  <a:prstDash val="solid"/>
                </a:ln>
                <a:solidFill>
                  <a:srgbClr val="FF0000"/>
                </a:solidFill>
                <a:effectLst>
                  <a:outerShdw blurRad="38100" dist="22860" dir="5400000" algn="tl" rotWithShape="0">
                    <a:srgbClr val="000000">
                      <a:alpha val="30000"/>
                    </a:srgbClr>
                  </a:outerShdw>
                </a:effectLst>
              </a:rPr>
              <a:t>or</a:t>
            </a:r>
          </a:p>
          <a:p>
            <a:pPr marL="0" indent="0" algn="ctr">
              <a:buNone/>
            </a:pPr>
            <a:r>
              <a:rPr lang="en-US" sz="2400" dirty="0">
                <a:solidFill>
                  <a:srgbClr val="FF0000"/>
                </a:solidFill>
              </a:rPr>
              <a:t>minimize (1 - log </a:t>
            </a:r>
            <a:r>
              <a:rPr lang="en-US" sz="2400" dirty="0">
                <a:ln w="10160">
                  <a:noFill/>
                  <a:prstDash val="solid"/>
                </a:ln>
                <a:solidFill>
                  <a:srgbClr val="FF0000"/>
                </a:solidFill>
                <a:effectLst>
                  <a:outerShdw blurRad="38100" dist="22860" dir="5400000" algn="tl" rotWithShape="0">
                    <a:srgbClr val="000000">
                      <a:alpha val="30000"/>
                    </a:srgbClr>
                  </a:outerShdw>
                </a:effectLst>
              </a:rPr>
              <a:t>D</a:t>
            </a:r>
            <a:r>
              <a:rPr lang="el-GR" dirty="0">
                <a:solidFill>
                  <a:srgbClr val="FF0000"/>
                </a:solidFill>
              </a:rPr>
              <a:t>θ</a:t>
            </a:r>
            <a:r>
              <a:rPr lang="en-US" sz="2400" dirty="0">
                <a:ln w="10160">
                  <a:noFill/>
                  <a:prstDash val="solid"/>
                </a:ln>
                <a:solidFill>
                  <a:srgbClr val="FF0000"/>
                </a:solidFill>
                <a:effectLst>
                  <a:outerShdw blurRad="38100" dist="22860" dir="5400000" algn="tl" rotWithShape="0">
                    <a:srgbClr val="000000">
                      <a:alpha val="30000"/>
                    </a:srgbClr>
                  </a:outerShdw>
                </a:effectLst>
              </a:rPr>
              <a:t>(G</a:t>
            </a:r>
            <a:r>
              <a:rPr lang="az-Cyrl-AZ" dirty="0">
                <a:ln w="10160">
                  <a:noFill/>
                  <a:prstDash val="solid"/>
                </a:ln>
                <a:solidFill>
                  <a:srgbClr val="FF0000"/>
                </a:solidFill>
                <a:effectLst>
                  <a:outerShdw blurRad="38100" dist="22860" dir="5400000" algn="tl" rotWithShape="0">
                    <a:srgbClr val="000000">
                      <a:alpha val="30000"/>
                    </a:srgbClr>
                  </a:outerShdw>
                </a:effectLst>
              </a:rPr>
              <a:t>ф</a:t>
            </a:r>
            <a:r>
              <a:rPr lang="en-US" sz="2400" dirty="0">
                <a:ln w="10160">
                  <a:noFill/>
                  <a:prstDash val="solid"/>
                </a:ln>
                <a:solidFill>
                  <a:srgbClr val="FF0000"/>
                </a:solidFill>
                <a:effectLst>
                  <a:outerShdw blurRad="38100" dist="22860" dir="5400000" algn="tl" rotWithShape="0">
                    <a:srgbClr val="000000">
                      <a:alpha val="30000"/>
                    </a:srgbClr>
                  </a:outerShdw>
                </a:effectLst>
              </a:rPr>
              <a:t>(</a:t>
            </a:r>
            <a:r>
              <a:rPr lang="en-US" sz="2400" i="1" dirty="0">
                <a:ln w="10160">
                  <a:noFill/>
                  <a:prstDash val="solid"/>
                </a:ln>
                <a:solidFill>
                  <a:srgbClr val="FF0000"/>
                </a:solidFill>
                <a:effectLst>
                  <a:outerShdw blurRad="38100" dist="22860" dir="5400000" algn="tl" rotWithShape="0">
                    <a:srgbClr val="000000">
                      <a:alpha val="30000"/>
                    </a:srgbClr>
                  </a:outerShdw>
                </a:effectLst>
              </a:rPr>
              <a:t>z</a:t>
            </a:r>
            <a:r>
              <a:rPr lang="en-US" sz="2400" dirty="0">
                <a:ln w="10160">
                  <a:noFill/>
                  <a:prstDash val="solid"/>
                </a:ln>
                <a:solidFill>
                  <a:srgbClr val="FF0000"/>
                </a:solidFill>
                <a:effectLst>
                  <a:outerShdw blurRad="38100" dist="22860" dir="5400000" algn="tl" rotWithShape="0">
                    <a:srgbClr val="000000">
                      <a:alpha val="30000"/>
                    </a:srgbClr>
                  </a:outerShdw>
                </a:effectLst>
              </a:rPr>
              <a:t>)))</a:t>
            </a:r>
          </a:p>
          <a:p>
            <a:pPr marL="0" indent="0" algn="just">
              <a:buNone/>
            </a:pPr>
            <a:r>
              <a:rPr lang="en-US" dirty="0">
                <a:ln w="10160">
                  <a:noFill/>
                  <a:prstDash val="solid"/>
                </a:ln>
                <a:solidFill>
                  <a:schemeClr val="tx1"/>
                </a:solidFill>
                <a:effectLst>
                  <a:outerShdw blurRad="38100" dist="22860" dir="5400000" algn="tl" rotWithShape="0">
                    <a:srgbClr val="000000">
                      <a:alpha val="30000"/>
                    </a:srgbClr>
                  </a:outerShdw>
                </a:effectLst>
              </a:rPr>
              <a:t>Note: </a:t>
            </a:r>
          </a:p>
          <a:p>
            <a:pPr marL="0" indent="0" algn="just">
              <a:buNone/>
            </a:pPr>
            <a:r>
              <a:rPr lang="en-US" dirty="0">
                <a:ln w="10160">
                  <a:noFill/>
                  <a:prstDash val="solid"/>
                </a:ln>
                <a:solidFill>
                  <a:schemeClr val="tx1"/>
                </a:solidFill>
                <a:effectLst>
                  <a:outerShdw blurRad="38100" dist="22860" dir="5400000" algn="tl" rotWithShape="0">
                    <a:srgbClr val="000000">
                      <a:alpha val="30000"/>
                    </a:srgbClr>
                  </a:outerShdw>
                </a:effectLst>
              </a:rPr>
              <a:t>[1] This is the objective function for just one sample </a:t>
            </a:r>
            <a:r>
              <a:rPr lang="en-US" i="1" dirty="0">
                <a:ln w="10160">
                  <a:noFill/>
                  <a:prstDash val="solid"/>
                </a:ln>
                <a:solidFill>
                  <a:schemeClr val="tx1"/>
                </a:solidFill>
                <a:effectLst>
                  <a:outerShdw blurRad="38100" dist="22860" dir="5400000" algn="tl" rotWithShape="0">
                    <a:srgbClr val="000000">
                      <a:alpha val="30000"/>
                    </a:srgbClr>
                  </a:outerShdw>
                </a:effectLst>
              </a:rPr>
              <a:t>z</a:t>
            </a:r>
            <a:r>
              <a:rPr lang="en-US" dirty="0">
                <a:ln w="10160">
                  <a:noFill/>
                  <a:prstDash val="solid"/>
                </a:ln>
                <a:solidFill>
                  <a:schemeClr val="tx1"/>
                </a:solidFill>
                <a:effectLst>
                  <a:outerShdw blurRad="38100" dist="22860" dir="5400000" algn="tl" rotWithShape="0">
                    <a:srgbClr val="000000">
                      <a:alpha val="30000"/>
                    </a:srgbClr>
                  </a:outerShdw>
                </a:effectLst>
              </a:rPr>
              <a:t>.</a:t>
            </a:r>
          </a:p>
          <a:p>
            <a:pPr marL="0" indent="0" algn="just">
              <a:buNone/>
            </a:pPr>
            <a:r>
              <a:rPr lang="en-US" dirty="0">
                <a:ln w="10160">
                  <a:noFill/>
                  <a:prstDash val="solid"/>
                </a:ln>
                <a:solidFill>
                  <a:schemeClr val="tx1"/>
                </a:solidFill>
                <a:effectLst>
                  <a:outerShdw blurRad="38100" dist="22860" dir="5400000" algn="tl" rotWithShape="0">
                    <a:srgbClr val="000000">
                      <a:alpha val="30000"/>
                    </a:srgbClr>
                  </a:outerShdw>
                </a:effectLst>
              </a:rPr>
              <a:t>[2] Generator is a deterministic function i.e. for a sample </a:t>
            </a:r>
            <a:r>
              <a:rPr lang="en-US" i="1" dirty="0">
                <a:ln w="10160">
                  <a:noFill/>
                  <a:prstDash val="solid"/>
                </a:ln>
                <a:solidFill>
                  <a:schemeClr val="tx1"/>
                </a:solidFill>
                <a:effectLst>
                  <a:outerShdw blurRad="38100" dist="22860" dir="5400000" algn="tl" rotWithShape="0">
                    <a:srgbClr val="000000">
                      <a:alpha val="30000"/>
                    </a:srgbClr>
                  </a:outerShdw>
                </a:effectLst>
              </a:rPr>
              <a:t>z</a:t>
            </a:r>
            <a:r>
              <a:rPr lang="en-US" dirty="0">
                <a:ln w="10160">
                  <a:noFill/>
                  <a:prstDash val="solid"/>
                </a:ln>
                <a:solidFill>
                  <a:schemeClr val="tx1"/>
                </a:solidFill>
                <a:effectLst>
                  <a:outerShdw blurRad="38100" dist="22860" dir="5400000" algn="tl" rotWithShape="0">
                    <a:srgbClr val="000000">
                      <a:alpha val="30000"/>
                    </a:srgbClr>
                  </a:outerShdw>
                </a:effectLst>
              </a:rPr>
              <a:t>, it always gives the same result.</a:t>
            </a:r>
          </a:p>
          <a:p>
            <a:pPr algn="just">
              <a:buBlip>
                <a:blip r:embed="rId2"/>
              </a:buBlip>
            </a:pPr>
            <a:endParaRPr lang="en-US" sz="2400" dirty="0"/>
          </a:p>
          <a:p>
            <a:pPr algn="just">
              <a:buBlip>
                <a:blip r:embed="rId2"/>
              </a:buBlip>
            </a:pPr>
            <a:endParaRPr lang="en-US" sz="2400" dirty="0">
              <a:solidFill>
                <a:srgbClr val="FF0000"/>
              </a:solidFill>
            </a:endParaRPr>
          </a:p>
          <a:p>
            <a:pPr algn="just">
              <a:buBlip>
                <a:blip r:embed="rId2"/>
              </a:buBlip>
            </a:pPr>
            <a:endParaRPr lang="en-US" sz="2400" dirty="0">
              <a:solidFill>
                <a:srgbClr val="FF0000"/>
              </a:solidFill>
            </a:endParaRPr>
          </a:p>
          <a:p>
            <a:pPr algn="just">
              <a:buBlip>
                <a:blip r:embed="rId2"/>
              </a:buBlip>
            </a:pPr>
            <a:endParaRPr lang="en-US" sz="2400" dirty="0"/>
          </a:p>
          <a:p>
            <a:pPr algn="just">
              <a:buBlip>
                <a:blip r:embed="rId2"/>
              </a:buBlip>
            </a:pPr>
            <a:endParaRPr lang="en-US" sz="2400"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20</a:t>
            </a:fld>
            <a:endParaRPr lang="en-US" dirty="0"/>
          </a:p>
        </p:txBody>
      </p:sp>
      <p:pic>
        <p:nvPicPr>
          <p:cNvPr id="29698" name="Picture 2" descr="Image result for generative adversarial networks">
            <a:extLst>
              <a:ext uri="{FF2B5EF4-FFF2-40B4-BE49-F238E27FC236}">
                <a16:creationId xmlns:a16="http://schemas.microsoft.com/office/drawing/2014/main" id="{3FFEAC27-6ECB-4962-98AE-A1BB20E90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3689" y="2455140"/>
            <a:ext cx="5254755" cy="268690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B1EAD2F-1C4B-426E-AEB9-B9F1D835CCEC}"/>
              </a:ext>
            </a:extLst>
          </p:cNvPr>
          <p:cNvSpPr/>
          <p:nvPr/>
        </p:nvSpPr>
        <p:spPr>
          <a:xfrm>
            <a:off x="8183095" y="3038078"/>
            <a:ext cx="732893" cy="369332"/>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G</a:t>
            </a:r>
            <a:r>
              <a:rPr lang="az-Cyrl-AZ" sz="1400" cap="none" spc="0" dirty="0">
                <a:ln w="10160">
                  <a:noFill/>
                  <a:prstDash val="solid"/>
                </a:ln>
                <a:solidFill>
                  <a:sysClr val="windowText" lastClr="000000"/>
                </a:solidFill>
                <a:effectLst>
                  <a:outerShdw blurRad="38100" dist="22860" dir="5400000" algn="tl" rotWithShape="0">
                    <a:srgbClr val="000000">
                      <a:alpha val="30000"/>
                    </a:srgbClr>
                  </a:outerShdw>
                </a:effectLst>
              </a:rPr>
              <a:t>ф</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i="1" cap="none" spc="0" dirty="0">
                <a:ln w="10160">
                  <a:noFill/>
                  <a:prstDash val="solid"/>
                </a:ln>
                <a:solidFill>
                  <a:sysClr val="windowText" lastClr="000000"/>
                </a:solidFill>
                <a:effectLst>
                  <a:outerShdw blurRad="38100" dist="22860" dir="5400000" algn="tl" rotWithShape="0">
                    <a:srgbClr val="000000">
                      <a:alpha val="30000"/>
                    </a:srgbClr>
                  </a:outerShdw>
                </a:effectLst>
              </a:rPr>
              <a:t>z</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13" name="Rectangle 12">
            <a:extLst>
              <a:ext uri="{FF2B5EF4-FFF2-40B4-BE49-F238E27FC236}">
                <a16:creationId xmlns:a16="http://schemas.microsoft.com/office/drawing/2014/main" id="{E3665182-C663-4C94-B354-01FE2936B2F3}"/>
              </a:ext>
            </a:extLst>
          </p:cNvPr>
          <p:cNvSpPr/>
          <p:nvPr/>
        </p:nvSpPr>
        <p:spPr>
          <a:xfrm>
            <a:off x="10358425" y="3067871"/>
            <a:ext cx="1632469" cy="369332"/>
          </a:xfrm>
          <a:prstGeom prst="rect">
            <a:avLst/>
          </a:prstGeom>
          <a:noFill/>
        </p:spPr>
        <p:txBody>
          <a:bodyPr wrap="squar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D</a:t>
            </a:r>
            <a:r>
              <a:rPr lang="el-GR" sz="1400" dirty="0"/>
              <a:t> θ</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dirty="0">
                <a:ln w="10160">
                  <a:noFill/>
                  <a:prstDash val="solid"/>
                </a:ln>
                <a:solidFill>
                  <a:sysClr val="windowText" lastClr="000000"/>
                </a:solidFill>
                <a:effectLst>
                  <a:outerShdw blurRad="38100" dist="22860" dir="5400000" algn="tl" rotWithShape="0">
                    <a:srgbClr val="000000">
                      <a:alpha val="30000"/>
                    </a:srgbClr>
                  </a:outerShdw>
                </a:effectLst>
              </a:rPr>
              <a:t>G</a:t>
            </a:r>
            <a:r>
              <a:rPr lang="az-Cyrl-AZ" sz="1400" dirty="0">
                <a:ln w="10160">
                  <a:noFill/>
                  <a:prstDash val="solid"/>
                </a:ln>
                <a:solidFill>
                  <a:sysClr val="windowText" lastClr="000000"/>
                </a:solidFill>
                <a:effectLst>
                  <a:outerShdw blurRad="38100" dist="22860" dir="5400000" algn="tl" rotWithShape="0">
                    <a:srgbClr val="000000">
                      <a:alpha val="30000"/>
                    </a:srgbClr>
                  </a:outerShdw>
                </a:effectLst>
              </a:rPr>
              <a:t>ф</a:t>
            </a:r>
            <a:r>
              <a:rPr lang="en-US"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i="1" dirty="0">
                <a:ln w="10160">
                  <a:noFill/>
                  <a:prstDash val="solid"/>
                </a:ln>
                <a:solidFill>
                  <a:sysClr val="windowText" lastClr="000000"/>
                </a:solidFill>
                <a:effectLst>
                  <a:outerShdw blurRad="38100" dist="22860" dir="5400000" algn="tl" rotWithShape="0">
                    <a:srgbClr val="000000">
                      <a:alpha val="30000"/>
                    </a:srgbClr>
                  </a:outerShdw>
                </a:effectLst>
              </a:rPr>
              <a:t>z</a:t>
            </a:r>
            <a:r>
              <a:rPr lang="en-US"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8" name="Rectangle 7">
            <a:extLst>
              <a:ext uri="{FF2B5EF4-FFF2-40B4-BE49-F238E27FC236}">
                <a16:creationId xmlns:a16="http://schemas.microsoft.com/office/drawing/2014/main" id="{7686DA96-C6E0-4A44-B0C2-AE9D190A62EF}"/>
              </a:ext>
            </a:extLst>
          </p:cNvPr>
          <p:cNvSpPr/>
          <p:nvPr/>
        </p:nvSpPr>
        <p:spPr>
          <a:xfrm>
            <a:off x="7681307" y="5190368"/>
            <a:ext cx="1173262" cy="369332"/>
          </a:xfrm>
          <a:prstGeom prst="rect">
            <a:avLst/>
          </a:prstGeom>
        </p:spPr>
        <p:txBody>
          <a:bodyPr wrap="square">
            <a:spAutoFit/>
          </a:bodyPr>
          <a:lstStyle/>
          <a:p>
            <a:r>
              <a:rPr lang="en-US" i="1" dirty="0"/>
              <a:t>z</a:t>
            </a:r>
            <a:r>
              <a:rPr lang="en-US" dirty="0"/>
              <a:t> ~ N(0, I)</a:t>
            </a:r>
            <a:endParaRPr lang="en-IN" dirty="0"/>
          </a:p>
        </p:txBody>
      </p:sp>
      <p:sp>
        <p:nvSpPr>
          <p:cNvPr id="14" name="Rectangle 13">
            <a:extLst>
              <a:ext uri="{FF2B5EF4-FFF2-40B4-BE49-F238E27FC236}">
                <a16:creationId xmlns:a16="http://schemas.microsoft.com/office/drawing/2014/main" id="{B800CA35-95AB-4D2D-814B-3D35FE986AEA}"/>
              </a:ext>
            </a:extLst>
          </p:cNvPr>
          <p:cNvSpPr/>
          <p:nvPr/>
        </p:nvSpPr>
        <p:spPr>
          <a:xfrm>
            <a:off x="11392986" y="3613926"/>
            <a:ext cx="450764" cy="369332"/>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(0)</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16" name="Rectangle 15">
            <a:extLst>
              <a:ext uri="{FF2B5EF4-FFF2-40B4-BE49-F238E27FC236}">
                <a16:creationId xmlns:a16="http://schemas.microsoft.com/office/drawing/2014/main" id="{BF2CCA98-AB49-4FEC-B1A7-21E09C990761}"/>
              </a:ext>
            </a:extLst>
          </p:cNvPr>
          <p:cNvSpPr/>
          <p:nvPr/>
        </p:nvSpPr>
        <p:spPr>
          <a:xfrm>
            <a:off x="11392986" y="3319503"/>
            <a:ext cx="450764" cy="369332"/>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(1)</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17" name="Rectangle 16">
            <a:extLst>
              <a:ext uri="{FF2B5EF4-FFF2-40B4-BE49-F238E27FC236}">
                <a16:creationId xmlns:a16="http://schemas.microsoft.com/office/drawing/2014/main" id="{6D627CF2-AB29-4B36-A74A-F985F461FA8B}"/>
              </a:ext>
            </a:extLst>
          </p:cNvPr>
          <p:cNvSpPr/>
          <p:nvPr/>
        </p:nvSpPr>
        <p:spPr>
          <a:xfrm>
            <a:off x="10597575" y="2593523"/>
            <a:ext cx="795411" cy="646331"/>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D</a:t>
            </a:r>
            <a:r>
              <a:rPr lang="el-GR" sz="1400" dirty="0"/>
              <a:t> θ</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i="1" cap="none" spc="0" dirty="0">
                <a:ln w="10160">
                  <a:noFill/>
                  <a:prstDash val="solid"/>
                </a:ln>
                <a:solidFill>
                  <a:sysClr val="windowText" lastClr="000000"/>
                </a:solidFill>
                <a:effectLst>
                  <a:outerShdw blurRad="38100" dist="22860" dir="5400000" algn="tl" rotWithShape="0">
                    <a:srgbClr val="000000">
                      <a:alpha val="30000"/>
                    </a:srgbClr>
                  </a:outerShdw>
                </a:effectLst>
              </a:rPr>
              <a:t>X</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p>
          <a:p>
            <a:pPr algn="ctr"/>
            <a:r>
              <a:rPr lang="en-US" dirty="0">
                <a:ln w="10160">
                  <a:noFill/>
                  <a:prstDash val="solid"/>
                </a:ln>
                <a:solidFill>
                  <a:sysClr val="windowText" lastClr="000000"/>
                </a:solidFill>
                <a:effectLst>
                  <a:outerShdw blurRad="38100" dist="22860" dir="5400000" algn="tl" rotWithShape="0">
                    <a:srgbClr val="000000">
                      <a:alpha val="30000"/>
                    </a:srgbClr>
                  </a:outerShdw>
                </a:effectLst>
              </a:rPr>
              <a:t>or</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pic>
        <p:nvPicPr>
          <p:cNvPr id="18" name="Picture 4" descr="Image result for pycon thailand">
            <a:extLst>
              <a:ext uri="{FF2B5EF4-FFF2-40B4-BE49-F238E27FC236}">
                <a16:creationId xmlns:a16="http://schemas.microsoft.com/office/drawing/2014/main" id="{0C42EDE2-0ECF-4E76-8910-4F1B0C78D0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9A3CCBCC-CDC9-4394-B9A8-C0B756722A61}"/>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20" name="Straight Connector 19">
            <a:extLst>
              <a:ext uri="{FF2B5EF4-FFF2-40B4-BE49-F238E27FC236}">
                <a16:creationId xmlns:a16="http://schemas.microsoft.com/office/drawing/2014/main" id="{B5A0C0D1-2FAF-4576-B187-A82C6AB6E6E7}"/>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51062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Mathematics of GANs</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a:xfrm>
            <a:off x="581192" y="2923468"/>
            <a:ext cx="5367120" cy="3678303"/>
          </a:xfrm>
        </p:spPr>
        <p:txBody>
          <a:bodyPr>
            <a:normAutofit/>
          </a:bodyPr>
          <a:lstStyle/>
          <a:p>
            <a:pPr algn="just">
              <a:buBlip>
                <a:blip r:embed="rId2"/>
              </a:buBlip>
            </a:pPr>
            <a:r>
              <a:rPr lang="en-US" sz="2400" dirty="0"/>
              <a:t>Since </a:t>
            </a:r>
            <a:r>
              <a:rPr lang="en-US" sz="2400" i="1" dirty="0"/>
              <a:t>z</a:t>
            </a:r>
            <a:r>
              <a:rPr lang="en-US" sz="2400" dirty="0"/>
              <a:t> is continuous and normal, the objective function for all the samples taken together would be:</a:t>
            </a:r>
          </a:p>
          <a:p>
            <a:pPr marL="0" indent="0" algn="ctr">
              <a:buNone/>
            </a:pPr>
            <a:r>
              <a:rPr lang="en-US" sz="2400" dirty="0">
                <a:solidFill>
                  <a:srgbClr val="FF0000"/>
                </a:solidFill>
              </a:rPr>
              <a:t>minimize </a:t>
            </a:r>
            <a:r>
              <a:rPr lang="en-IN" sz="2800" i="1" dirty="0">
                <a:solidFill>
                  <a:srgbClr val="FF0000"/>
                </a:solidFill>
              </a:rPr>
              <a:t>∫</a:t>
            </a:r>
            <a:r>
              <a:rPr lang="en-US" sz="2400" dirty="0">
                <a:solidFill>
                  <a:srgbClr val="FF0000"/>
                </a:solidFill>
              </a:rPr>
              <a:t> </a:t>
            </a:r>
            <a:r>
              <a:rPr lang="en-US" sz="2400" i="1" dirty="0">
                <a:solidFill>
                  <a:srgbClr val="FF0000"/>
                </a:solidFill>
              </a:rPr>
              <a:t>p(z) </a:t>
            </a:r>
            <a:r>
              <a:rPr lang="en-US" sz="2400" dirty="0">
                <a:solidFill>
                  <a:srgbClr val="FF0000"/>
                </a:solidFill>
              </a:rPr>
              <a:t>(1 - log </a:t>
            </a:r>
            <a:r>
              <a:rPr lang="en-US" sz="2400" dirty="0">
                <a:ln w="10160">
                  <a:noFill/>
                  <a:prstDash val="solid"/>
                </a:ln>
                <a:solidFill>
                  <a:srgbClr val="FF0000"/>
                </a:solidFill>
                <a:effectLst>
                  <a:outerShdw blurRad="38100" dist="22860" dir="5400000" algn="tl" rotWithShape="0">
                    <a:srgbClr val="000000">
                      <a:alpha val="30000"/>
                    </a:srgbClr>
                  </a:outerShdw>
                </a:effectLst>
              </a:rPr>
              <a:t>D</a:t>
            </a:r>
            <a:r>
              <a:rPr lang="el-GR" dirty="0">
                <a:solidFill>
                  <a:srgbClr val="FF0000"/>
                </a:solidFill>
              </a:rPr>
              <a:t>θ</a:t>
            </a:r>
            <a:r>
              <a:rPr lang="en-US" sz="2400" dirty="0">
                <a:ln w="10160">
                  <a:noFill/>
                  <a:prstDash val="solid"/>
                </a:ln>
                <a:solidFill>
                  <a:srgbClr val="FF0000"/>
                </a:solidFill>
                <a:effectLst>
                  <a:outerShdw blurRad="38100" dist="22860" dir="5400000" algn="tl" rotWithShape="0">
                    <a:srgbClr val="000000">
                      <a:alpha val="30000"/>
                    </a:srgbClr>
                  </a:outerShdw>
                </a:effectLst>
              </a:rPr>
              <a:t>(G</a:t>
            </a:r>
            <a:r>
              <a:rPr lang="az-Cyrl-AZ" dirty="0">
                <a:ln w="10160">
                  <a:noFill/>
                  <a:prstDash val="solid"/>
                </a:ln>
                <a:solidFill>
                  <a:srgbClr val="FF0000"/>
                </a:solidFill>
                <a:effectLst>
                  <a:outerShdw blurRad="38100" dist="22860" dir="5400000" algn="tl" rotWithShape="0">
                    <a:srgbClr val="000000">
                      <a:alpha val="30000"/>
                    </a:srgbClr>
                  </a:outerShdw>
                </a:effectLst>
              </a:rPr>
              <a:t>ф</a:t>
            </a:r>
            <a:r>
              <a:rPr lang="en-US" sz="2400" dirty="0">
                <a:ln w="10160">
                  <a:noFill/>
                  <a:prstDash val="solid"/>
                </a:ln>
                <a:solidFill>
                  <a:srgbClr val="FF0000"/>
                </a:solidFill>
                <a:effectLst>
                  <a:outerShdw blurRad="38100" dist="22860" dir="5400000" algn="tl" rotWithShape="0">
                    <a:srgbClr val="000000">
                      <a:alpha val="30000"/>
                    </a:srgbClr>
                  </a:outerShdw>
                </a:effectLst>
              </a:rPr>
              <a:t>(</a:t>
            </a:r>
            <a:r>
              <a:rPr lang="en-US" sz="2400" i="1" dirty="0">
                <a:ln w="10160">
                  <a:noFill/>
                  <a:prstDash val="solid"/>
                </a:ln>
                <a:solidFill>
                  <a:srgbClr val="FF0000"/>
                </a:solidFill>
                <a:effectLst>
                  <a:outerShdw blurRad="38100" dist="22860" dir="5400000" algn="tl" rotWithShape="0">
                    <a:srgbClr val="000000">
                      <a:alpha val="30000"/>
                    </a:srgbClr>
                  </a:outerShdw>
                </a:effectLst>
              </a:rPr>
              <a:t>z</a:t>
            </a:r>
            <a:r>
              <a:rPr lang="en-US" sz="2400" dirty="0">
                <a:ln w="10160">
                  <a:noFill/>
                  <a:prstDash val="solid"/>
                </a:ln>
                <a:solidFill>
                  <a:srgbClr val="FF0000"/>
                </a:solidFill>
                <a:effectLst>
                  <a:outerShdw blurRad="38100" dist="22860" dir="5400000" algn="tl" rotWithShape="0">
                    <a:srgbClr val="000000">
                      <a:alpha val="30000"/>
                    </a:srgbClr>
                  </a:outerShdw>
                </a:effectLst>
              </a:rPr>
              <a:t>)))</a:t>
            </a:r>
          </a:p>
          <a:p>
            <a:pPr algn="just">
              <a:buBlip>
                <a:blip r:embed="rId2"/>
              </a:buBlip>
            </a:pPr>
            <a:endParaRPr lang="en-US" sz="2400" dirty="0"/>
          </a:p>
          <a:p>
            <a:pPr algn="just">
              <a:buBlip>
                <a:blip r:embed="rId2"/>
              </a:buBlip>
            </a:pPr>
            <a:endParaRPr lang="en-US" sz="2400" dirty="0">
              <a:solidFill>
                <a:srgbClr val="FF0000"/>
              </a:solidFill>
            </a:endParaRPr>
          </a:p>
          <a:p>
            <a:pPr algn="just">
              <a:buBlip>
                <a:blip r:embed="rId2"/>
              </a:buBlip>
            </a:pPr>
            <a:endParaRPr lang="en-US" sz="2400" dirty="0">
              <a:solidFill>
                <a:srgbClr val="FF0000"/>
              </a:solidFill>
            </a:endParaRPr>
          </a:p>
          <a:p>
            <a:pPr algn="just">
              <a:buBlip>
                <a:blip r:embed="rId2"/>
              </a:buBlip>
            </a:pPr>
            <a:endParaRPr lang="en-US" sz="2400" dirty="0"/>
          </a:p>
          <a:p>
            <a:pPr algn="just">
              <a:buBlip>
                <a:blip r:embed="rId2"/>
              </a:buBlip>
            </a:pPr>
            <a:endParaRPr lang="en-US" sz="2400"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29698" name="Picture 2" descr="Image result for generative adversarial networks">
            <a:extLst>
              <a:ext uri="{FF2B5EF4-FFF2-40B4-BE49-F238E27FC236}">
                <a16:creationId xmlns:a16="http://schemas.microsoft.com/office/drawing/2014/main" id="{3FFEAC27-6ECB-4962-98AE-A1BB20E90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3689" y="2455140"/>
            <a:ext cx="5254755" cy="268690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B1EAD2F-1C4B-426E-AEB9-B9F1D835CCEC}"/>
              </a:ext>
            </a:extLst>
          </p:cNvPr>
          <p:cNvSpPr/>
          <p:nvPr/>
        </p:nvSpPr>
        <p:spPr>
          <a:xfrm>
            <a:off x="8183095" y="3038078"/>
            <a:ext cx="732893" cy="369332"/>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G</a:t>
            </a:r>
            <a:r>
              <a:rPr lang="az-Cyrl-AZ" sz="1400" cap="none" spc="0" dirty="0">
                <a:ln w="10160">
                  <a:noFill/>
                  <a:prstDash val="solid"/>
                </a:ln>
                <a:solidFill>
                  <a:sysClr val="windowText" lastClr="000000"/>
                </a:solidFill>
                <a:effectLst>
                  <a:outerShdw blurRad="38100" dist="22860" dir="5400000" algn="tl" rotWithShape="0">
                    <a:srgbClr val="000000">
                      <a:alpha val="30000"/>
                    </a:srgbClr>
                  </a:outerShdw>
                </a:effectLst>
              </a:rPr>
              <a:t>ф</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i="1" cap="none" spc="0" dirty="0">
                <a:ln w="10160">
                  <a:noFill/>
                  <a:prstDash val="solid"/>
                </a:ln>
                <a:solidFill>
                  <a:sysClr val="windowText" lastClr="000000"/>
                </a:solidFill>
                <a:effectLst>
                  <a:outerShdw blurRad="38100" dist="22860" dir="5400000" algn="tl" rotWithShape="0">
                    <a:srgbClr val="000000">
                      <a:alpha val="30000"/>
                    </a:srgbClr>
                  </a:outerShdw>
                </a:effectLst>
              </a:rPr>
              <a:t>z</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13" name="Rectangle 12">
            <a:extLst>
              <a:ext uri="{FF2B5EF4-FFF2-40B4-BE49-F238E27FC236}">
                <a16:creationId xmlns:a16="http://schemas.microsoft.com/office/drawing/2014/main" id="{E3665182-C663-4C94-B354-01FE2936B2F3}"/>
              </a:ext>
            </a:extLst>
          </p:cNvPr>
          <p:cNvSpPr/>
          <p:nvPr/>
        </p:nvSpPr>
        <p:spPr>
          <a:xfrm>
            <a:off x="10358425" y="3067871"/>
            <a:ext cx="1632469" cy="369332"/>
          </a:xfrm>
          <a:prstGeom prst="rect">
            <a:avLst/>
          </a:prstGeom>
          <a:noFill/>
        </p:spPr>
        <p:txBody>
          <a:bodyPr wrap="squar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D</a:t>
            </a:r>
            <a:r>
              <a:rPr lang="el-GR" sz="1400" dirty="0"/>
              <a:t> θ</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dirty="0">
                <a:ln w="10160">
                  <a:noFill/>
                  <a:prstDash val="solid"/>
                </a:ln>
                <a:solidFill>
                  <a:sysClr val="windowText" lastClr="000000"/>
                </a:solidFill>
                <a:effectLst>
                  <a:outerShdw blurRad="38100" dist="22860" dir="5400000" algn="tl" rotWithShape="0">
                    <a:srgbClr val="000000">
                      <a:alpha val="30000"/>
                    </a:srgbClr>
                  </a:outerShdw>
                </a:effectLst>
              </a:rPr>
              <a:t>G</a:t>
            </a:r>
            <a:r>
              <a:rPr lang="az-Cyrl-AZ" sz="1400" dirty="0">
                <a:ln w="10160">
                  <a:noFill/>
                  <a:prstDash val="solid"/>
                </a:ln>
                <a:solidFill>
                  <a:sysClr val="windowText" lastClr="000000"/>
                </a:solidFill>
                <a:effectLst>
                  <a:outerShdw blurRad="38100" dist="22860" dir="5400000" algn="tl" rotWithShape="0">
                    <a:srgbClr val="000000">
                      <a:alpha val="30000"/>
                    </a:srgbClr>
                  </a:outerShdw>
                </a:effectLst>
              </a:rPr>
              <a:t>ф</a:t>
            </a:r>
            <a:r>
              <a:rPr lang="en-US"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i="1" dirty="0">
                <a:ln w="10160">
                  <a:noFill/>
                  <a:prstDash val="solid"/>
                </a:ln>
                <a:solidFill>
                  <a:sysClr val="windowText" lastClr="000000"/>
                </a:solidFill>
                <a:effectLst>
                  <a:outerShdw blurRad="38100" dist="22860" dir="5400000" algn="tl" rotWithShape="0">
                    <a:srgbClr val="000000">
                      <a:alpha val="30000"/>
                    </a:srgbClr>
                  </a:outerShdw>
                </a:effectLst>
              </a:rPr>
              <a:t>z</a:t>
            </a:r>
            <a:r>
              <a:rPr lang="en-US"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8" name="Rectangle 7">
            <a:extLst>
              <a:ext uri="{FF2B5EF4-FFF2-40B4-BE49-F238E27FC236}">
                <a16:creationId xmlns:a16="http://schemas.microsoft.com/office/drawing/2014/main" id="{7686DA96-C6E0-4A44-B0C2-AE9D190A62EF}"/>
              </a:ext>
            </a:extLst>
          </p:cNvPr>
          <p:cNvSpPr/>
          <p:nvPr/>
        </p:nvSpPr>
        <p:spPr>
          <a:xfrm>
            <a:off x="7681307" y="5190368"/>
            <a:ext cx="1173262" cy="369332"/>
          </a:xfrm>
          <a:prstGeom prst="rect">
            <a:avLst/>
          </a:prstGeom>
        </p:spPr>
        <p:txBody>
          <a:bodyPr wrap="square">
            <a:spAutoFit/>
          </a:bodyPr>
          <a:lstStyle/>
          <a:p>
            <a:r>
              <a:rPr lang="en-US" i="1" dirty="0"/>
              <a:t>z</a:t>
            </a:r>
            <a:r>
              <a:rPr lang="en-US" dirty="0"/>
              <a:t> ~ N(0, I)</a:t>
            </a:r>
            <a:endParaRPr lang="en-IN" dirty="0"/>
          </a:p>
        </p:txBody>
      </p:sp>
      <p:sp>
        <p:nvSpPr>
          <p:cNvPr id="14" name="Rectangle 13">
            <a:extLst>
              <a:ext uri="{FF2B5EF4-FFF2-40B4-BE49-F238E27FC236}">
                <a16:creationId xmlns:a16="http://schemas.microsoft.com/office/drawing/2014/main" id="{B800CA35-95AB-4D2D-814B-3D35FE986AEA}"/>
              </a:ext>
            </a:extLst>
          </p:cNvPr>
          <p:cNvSpPr/>
          <p:nvPr/>
        </p:nvSpPr>
        <p:spPr>
          <a:xfrm>
            <a:off x="11392986" y="3613926"/>
            <a:ext cx="450764" cy="369332"/>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(0)</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16" name="Rectangle 15">
            <a:extLst>
              <a:ext uri="{FF2B5EF4-FFF2-40B4-BE49-F238E27FC236}">
                <a16:creationId xmlns:a16="http://schemas.microsoft.com/office/drawing/2014/main" id="{BF2CCA98-AB49-4FEC-B1A7-21E09C990761}"/>
              </a:ext>
            </a:extLst>
          </p:cNvPr>
          <p:cNvSpPr/>
          <p:nvPr/>
        </p:nvSpPr>
        <p:spPr>
          <a:xfrm>
            <a:off x="11392986" y="3319503"/>
            <a:ext cx="450764" cy="369332"/>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(1)</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17" name="Rectangle 16">
            <a:extLst>
              <a:ext uri="{FF2B5EF4-FFF2-40B4-BE49-F238E27FC236}">
                <a16:creationId xmlns:a16="http://schemas.microsoft.com/office/drawing/2014/main" id="{6D627CF2-AB29-4B36-A74A-F985F461FA8B}"/>
              </a:ext>
            </a:extLst>
          </p:cNvPr>
          <p:cNvSpPr/>
          <p:nvPr/>
        </p:nvSpPr>
        <p:spPr>
          <a:xfrm>
            <a:off x="10597575" y="2593523"/>
            <a:ext cx="795411" cy="646331"/>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D</a:t>
            </a:r>
            <a:r>
              <a:rPr lang="el-GR" sz="1400" dirty="0"/>
              <a:t> θ</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i="1" cap="none" spc="0" dirty="0">
                <a:ln w="10160">
                  <a:noFill/>
                  <a:prstDash val="solid"/>
                </a:ln>
                <a:solidFill>
                  <a:sysClr val="windowText" lastClr="000000"/>
                </a:solidFill>
                <a:effectLst>
                  <a:outerShdw blurRad="38100" dist="22860" dir="5400000" algn="tl" rotWithShape="0">
                    <a:srgbClr val="000000">
                      <a:alpha val="30000"/>
                    </a:srgbClr>
                  </a:outerShdw>
                </a:effectLst>
              </a:rPr>
              <a:t>X</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p>
          <a:p>
            <a:pPr algn="ctr"/>
            <a:r>
              <a:rPr lang="en-US" dirty="0">
                <a:ln w="10160">
                  <a:noFill/>
                  <a:prstDash val="solid"/>
                </a:ln>
                <a:solidFill>
                  <a:sysClr val="windowText" lastClr="000000"/>
                </a:solidFill>
                <a:effectLst>
                  <a:outerShdw blurRad="38100" dist="22860" dir="5400000" algn="tl" rotWithShape="0">
                    <a:srgbClr val="000000">
                      <a:alpha val="30000"/>
                    </a:srgbClr>
                  </a:outerShdw>
                </a:effectLst>
              </a:rPr>
              <a:t>or</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19" name="Rectangle 18">
            <a:extLst>
              <a:ext uri="{FF2B5EF4-FFF2-40B4-BE49-F238E27FC236}">
                <a16:creationId xmlns:a16="http://schemas.microsoft.com/office/drawing/2014/main" id="{1D8A2589-800D-458B-BAF3-64D80CDEB87C}"/>
              </a:ext>
            </a:extLst>
          </p:cNvPr>
          <p:cNvSpPr/>
          <p:nvPr/>
        </p:nvSpPr>
        <p:spPr>
          <a:xfrm>
            <a:off x="1350234" y="4243438"/>
            <a:ext cx="732893" cy="307777"/>
          </a:xfrm>
          <a:prstGeom prst="rect">
            <a:avLst/>
          </a:prstGeom>
          <a:noFill/>
        </p:spPr>
        <p:txBody>
          <a:bodyPr wrap="square" lIns="91440" tIns="45720" rIns="91440" bIns="45720">
            <a:spAutoFit/>
          </a:bodyPr>
          <a:lstStyle/>
          <a:p>
            <a:pPr algn="ctr"/>
            <a:r>
              <a:rPr lang="az-Cyrl-AZ" sz="1400" cap="none" spc="0" dirty="0">
                <a:ln w="10160">
                  <a:noFill/>
                  <a:prstDash val="solid"/>
                </a:ln>
                <a:solidFill>
                  <a:srgbClr val="FF0000"/>
                </a:solidFill>
                <a:effectLst>
                  <a:outerShdw blurRad="38100" dist="22860" dir="5400000" algn="tl" rotWithShape="0">
                    <a:srgbClr val="000000">
                      <a:alpha val="30000"/>
                    </a:srgbClr>
                  </a:outerShdw>
                </a:effectLst>
              </a:rPr>
              <a:t>ф</a:t>
            </a:r>
            <a:endParaRPr lang="en-IN" cap="none" spc="0" dirty="0">
              <a:ln w="10160">
                <a:noFill/>
                <a:prstDash val="solid"/>
              </a:ln>
              <a:solidFill>
                <a:srgbClr val="FF0000"/>
              </a:solidFill>
              <a:effectLst>
                <a:outerShdw blurRad="38100" dist="22860" dir="5400000" algn="tl" rotWithShape="0">
                  <a:srgbClr val="000000">
                    <a:alpha val="30000"/>
                  </a:srgbClr>
                </a:outerShdw>
              </a:effectLst>
            </a:endParaRPr>
          </a:p>
        </p:txBody>
      </p:sp>
      <p:pic>
        <p:nvPicPr>
          <p:cNvPr id="20" name="Picture 4" descr="Image result for pycon thailand">
            <a:extLst>
              <a:ext uri="{FF2B5EF4-FFF2-40B4-BE49-F238E27FC236}">
                <a16:creationId xmlns:a16="http://schemas.microsoft.com/office/drawing/2014/main" id="{8F9C9489-7C6A-4DDE-A29D-D05C220D22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0CE5DD45-9395-4611-9C40-971057F28382}"/>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22" name="Straight Connector 21">
            <a:extLst>
              <a:ext uri="{FF2B5EF4-FFF2-40B4-BE49-F238E27FC236}">
                <a16:creationId xmlns:a16="http://schemas.microsoft.com/office/drawing/2014/main" id="{CB3C8511-FB2D-48E7-B0F2-02B4957A5299}"/>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696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Mathematics of GANs</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a:xfrm>
            <a:off x="581191" y="2923468"/>
            <a:ext cx="11029603" cy="3678303"/>
          </a:xfrm>
        </p:spPr>
        <p:txBody>
          <a:bodyPr>
            <a:normAutofit fontScale="92500" lnSpcReduction="20000"/>
          </a:bodyPr>
          <a:lstStyle/>
          <a:p>
            <a:pPr algn="just">
              <a:buBlip>
                <a:blip r:embed="rId2"/>
              </a:buBlip>
            </a:pPr>
            <a:r>
              <a:rPr lang="en-US" sz="2400" dirty="0"/>
              <a:t>Discriminator’s loss function has two components since Discriminator’s task is two-fold (it should assign highest score to the real samples and the lowest score to the fake samples).</a:t>
            </a:r>
          </a:p>
          <a:p>
            <a:pPr marL="0" indent="0" algn="ctr">
              <a:buNone/>
            </a:pPr>
            <a:r>
              <a:rPr lang="en-US" sz="2400" dirty="0">
                <a:solidFill>
                  <a:srgbClr val="FF0000"/>
                </a:solidFill>
              </a:rPr>
              <a:t>maximize </a:t>
            </a:r>
            <a:r>
              <a:rPr lang="en-IN" sz="2800" i="1" dirty="0">
                <a:solidFill>
                  <a:srgbClr val="FF0000"/>
                </a:solidFill>
              </a:rPr>
              <a:t>∫</a:t>
            </a:r>
            <a:r>
              <a:rPr lang="en-US" sz="2400" dirty="0">
                <a:solidFill>
                  <a:srgbClr val="FF0000"/>
                </a:solidFill>
              </a:rPr>
              <a:t> </a:t>
            </a:r>
            <a:r>
              <a:rPr lang="en-US" sz="2400" i="1" dirty="0">
                <a:solidFill>
                  <a:srgbClr val="FF0000"/>
                </a:solidFill>
              </a:rPr>
              <a:t>p(x) </a:t>
            </a:r>
            <a:r>
              <a:rPr lang="en-US" sz="2400" dirty="0">
                <a:solidFill>
                  <a:srgbClr val="FF0000"/>
                </a:solidFill>
              </a:rPr>
              <a:t>log </a:t>
            </a:r>
            <a:r>
              <a:rPr lang="en-US" sz="2400" dirty="0">
                <a:ln w="10160">
                  <a:noFill/>
                  <a:prstDash val="solid"/>
                </a:ln>
                <a:solidFill>
                  <a:srgbClr val="FF0000"/>
                </a:solidFill>
                <a:effectLst>
                  <a:outerShdw blurRad="38100" dist="22860" dir="5400000" algn="tl" rotWithShape="0">
                    <a:srgbClr val="000000">
                      <a:alpha val="30000"/>
                    </a:srgbClr>
                  </a:outerShdw>
                </a:effectLst>
              </a:rPr>
              <a:t>D</a:t>
            </a:r>
            <a:r>
              <a:rPr lang="el-GR" dirty="0">
                <a:solidFill>
                  <a:srgbClr val="FF0000"/>
                </a:solidFill>
              </a:rPr>
              <a:t>θ</a:t>
            </a:r>
            <a:r>
              <a:rPr lang="en-US" sz="2400" dirty="0">
                <a:ln w="10160">
                  <a:noFill/>
                  <a:prstDash val="solid"/>
                </a:ln>
                <a:solidFill>
                  <a:srgbClr val="FF0000"/>
                </a:solidFill>
                <a:effectLst>
                  <a:outerShdw blurRad="38100" dist="22860" dir="5400000" algn="tl" rotWithShape="0">
                    <a:srgbClr val="000000">
                      <a:alpha val="30000"/>
                    </a:srgbClr>
                  </a:outerShdw>
                </a:effectLst>
              </a:rPr>
              <a:t>(x) + </a:t>
            </a:r>
            <a:r>
              <a:rPr lang="en-IN" sz="2800" i="1" dirty="0">
                <a:solidFill>
                  <a:srgbClr val="FF0000"/>
                </a:solidFill>
              </a:rPr>
              <a:t>∫</a:t>
            </a:r>
            <a:r>
              <a:rPr lang="en-US" sz="2400" dirty="0">
                <a:solidFill>
                  <a:srgbClr val="FF0000"/>
                </a:solidFill>
              </a:rPr>
              <a:t> </a:t>
            </a:r>
            <a:r>
              <a:rPr lang="en-US" sz="2400" i="1" dirty="0">
                <a:solidFill>
                  <a:srgbClr val="FF0000"/>
                </a:solidFill>
              </a:rPr>
              <a:t>p(z) </a:t>
            </a:r>
            <a:r>
              <a:rPr lang="en-US" sz="2400" dirty="0">
                <a:solidFill>
                  <a:srgbClr val="FF0000"/>
                </a:solidFill>
              </a:rPr>
              <a:t>[log (1 - </a:t>
            </a:r>
            <a:r>
              <a:rPr lang="en-US" sz="2400" dirty="0">
                <a:ln w="10160">
                  <a:noFill/>
                  <a:prstDash val="solid"/>
                </a:ln>
                <a:solidFill>
                  <a:srgbClr val="FF0000"/>
                </a:solidFill>
                <a:effectLst>
                  <a:outerShdw blurRad="38100" dist="22860" dir="5400000" algn="tl" rotWithShape="0">
                    <a:srgbClr val="000000">
                      <a:alpha val="30000"/>
                    </a:srgbClr>
                  </a:outerShdw>
                </a:effectLst>
              </a:rPr>
              <a:t>D</a:t>
            </a:r>
            <a:r>
              <a:rPr lang="el-GR" dirty="0">
                <a:solidFill>
                  <a:srgbClr val="FF0000"/>
                </a:solidFill>
              </a:rPr>
              <a:t>θ</a:t>
            </a:r>
            <a:r>
              <a:rPr lang="en-US" sz="2400" dirty="0">
                <a:ln w="10160">
                  <a:noFill/>
                  <a:prstDash val="solid"/>
                </a:ln>
                <a:solidFill>
                  <a:srgbClr val="FF0000"/>
                </a:solidFill>
                <a:effectLst>
                  <a:outerShdw blurRad="38100" dist="22860" dir="5400000" algn="tl" rotWithShape="0">
                    <a:srgbClr val="000000">
                      <a:alpha val="30000"/>
                    </a:srgbClr>
                  </a:outerShdw>
                </a:effectLst>
              </a:rPr>
              <a:t>(G</a:t>
            </a:r>
            <a:r>
              <a:rPr lang="az-Cyrl-AZ" dirty="0">
                <a:ln w="10160">
                  <a:noFill/>
                  <a:prstDash val="solid"/>
                </a:ln>
                <a:solidFill>
                  <a:srgbClr val="FF0000"/>
                </a:solidFill>
                <a:effectLst>
                  <a:outerShdw blurRad="38100" dist="22860" dir="5400000" algn="tl" rotWithShape="0">
                    <a:srgbClr val="000000">
                      <a:alpha val="30000"/>
                    </a:srgbClr>
                  </a:outerShdw>
                </a:effectLst>
              </a:rPr>
              <a:t>ф</a:t>
            </a:r>
            <a:r>
              <a:rPr lang="en-US" sz="2400" dirty="0">
                <a:ln w="10160">
                  <a:noFill/>
                  <a:prstDash val="solid"/>
                </a:ln>
                <a:solidFill>
                  <a:srgbClr val="FF0000"/>
                </a:solidFill>
                <a:effectLst>
                  <a:outerShdw blurRad="38100" dist="22860" dir="5400000" algn="tl" rotWithShape="0">
                    <a:srgbClr val="000000">
                      <a:alpha val="30000"/>
                    </a:srgbClr>
                  </a:outerShdw>
                </a:effectLst>
              </a:rPr>
              <a:t>(</a:t>
            </a:r>
            <a:r>
              <a:rPr lang="en-US" sz="2400" i="1" dirty="0">
                <a:ln w="10160">
                  <a:noFill/>
                  <a:prstDash val="solid"/>
                </a:ln>
                <a:solidFill>
                  <a:srgbClr val="FF0000"/>
                </a:solidFill>
                <a:effectLst>
                  <a:outerShdw blurRad="38100" dist="22860" dir="5400000" algn="tl" rotWithShape="0">
                    <a:srgbClr val="000000">
                      <a:alpha val="30000"/>
                    </a:srgbClr>
                  </a:outerShdw>
                </a:effectLst>
              </a:rPr>
              <a:t>z</a:t>
            </a:r>
            <a:r>
              <a:rPr lang="en-US" sz="2400" dirty="0">
                <a:ln w="10160">
                  <a:noFill/>
                  <a:prstDash val="solid"/>
                </a:ln>
                <a:solidFill>
                  <a:srgbClr val="FF0000"/>
                </a:solidFill>
                <a:effectLst>
                  <a:outerShdw blurRad="38100" dist="22860" dir="5400000" algn="tl" rotWithShape="0">
                    <a:srgbClr val="000000">
                      <a:alpha val="30000"/>
                    </a:srgbClr>
                  </a:outerShdw>
                </a:effectLst>
              </a:rPr>
              <a:t>)))]</a:t>
            </a:r>
          </a:p>
          <a:p>
            <a:pPr marL="0" indent="0" algn="ctr">
              <a:buNone/>
            </a:pPr>
            <a:endParaRPr lang="en-US" sz="2400" dirty="0">
              <a:ln w="10160">
                <a:noFill/>
                <a:prstDash val="solid"/>
              </a:ln>
              <a:solidFill>
                <a:srgbClr val="FF0000"/>
              </a:solidFill>
              <a:effectLst>
                <a:outerShdw blurRad="38100" dist="22860" dir="5400000" algn="tl" rotWithShape="0">
                  <a:srgbClr val="000000">
                    <a:alpha val="30000"/>
                  </a:srgbClr>
                </a:outerShdw>
              </a:effectLst>
            </a:endParaRPr>
          </a:p>
          <a:p>
            <a:pPr algn="just">
              <a:buBlip>
                <a:blip r:embed="rId2"/>
              </a:buBlip>
            </a:pPr>
            <a:r>
              <a:rPr lang="en-US" sz="2400" dirty="0"/>
              <a:t>The overall objective function comes out to be:</a:t>
            </a:r>
          </a:p>
          <a:p>
            <a:pPr marL="0" indent="0" algn="ctr">
              <a:buNone/>
            </a:pPr>
            <a:r>
              <a:rPr lang="en-US" sz="2400" dirty="0">
                <a:solidFill>
                  <a:srgbClr val="FF0000"/>
                </a:solidFill>
              </a:rPr>
              <a:t>minimize maximize [</a:t>
            </a:r>
            <a:r>
              <a:rPr lang="en-IN" sz="2800" i="1" dirty="0">
                <a:solidFill>
                  <a:srgbClr val="FF0000"/>
                </a:solidFill>
              </a:rPr>
              <a:t>∫</a:t>
            </a:r>
            <a:r>
              <a:rPr lang="en-US" sz="2400" dirty="0">
                <a:solidFill>
                  <a:srgbClr val="FF0000"/>
                </a:solidFill>
              </a:rPr>
              <a:t> </a:t>
            </a:r>
            <a:r>
              <a:rPr lang="en-US" sz="2400" i="1" dirty="0">
                <a:solidFill>
                  <a:srgbClr val="FF0000"/>
                </a:solidFill>
              </a:rPr>
              <a:t>p(x) </a:t>
            </a:r>
            <a:r>
              <a:rPr lang="en-US" sz="2400" dirty="0">
                <a:solidFill>
                  <a:srgbClr val="FF0000"/>
                </a:solidFill>
              </a:rPr>
              <a:t>log </a:t>
            </a:r>
            <a:r>
              <a:rPr lang="en-US" sz="2400" dirty="0">
                <a:ln w="10160">
                  <a:noFill/>
                  <a:prstDash val="solid"/>
                </a:ln>
                <a:solidFill>
                  <a:srgbClr val="FF0000"/>
                </a:solidFill>
                <a:effectLst>
                  <a:outerShdw blurRad="38100" dist="22860" dir="5400000" algn="tl" rotWithShape="0">
                    <a:srgbClr val="000000">
                      <a:alpha val="30000"/>
                    </a:srgbClr>
                  </a:outerShdw>
                </a:effectLst>
              </a:rPr>
              <a:t>D</a:t>
            </a:r>
            <a:r>
              <a:rPr lang="el-GR" dirty="0">
                <a:solidFill>
                  <a:srgbClr val="FF0000"/>
                </a:solidFill>
              </a:rPr>
              <a:t>θ</a:t>
            </a:r>
            <a:r>
              <a:rPr lang="en-US" sz="2400" dirty="0">
                <a:ln w="10160">
                  <a:noFill/>
                  <a:prstDash val="solid"/>
                </a:ln>
                <a:solidFill>
                  <a:srgbClr val="FF0000"/>
                </a:solidFill>
                <a:effectLst>
                  <a:outerShdw blurRad="38100" dist="22860" dir="5400000" algn="tl" rotWithShape="0">
                    <a:srgbClr val="000000">
                      <a:alpha val="30000"/>
                    </a:srgbClr>
                  </a:outerShdw>
                </a:effectLst>
              </a:rPr>
              <a:t>(x) + </a:t>
            </a:r>
            <a:r>
              <a:rPr lang="en-IN" sz="2800" i="1" dirty="0">
                <a:solidFill>
                  <a:srgbClr val="FF0000"/>
                </a:solidFill>
              </a:rPr>
              <a:t>∫</a:t>
            </a:r>
            <a:r>
              <a:rPr lang="en-US" sz="2400" dirty="0">
                <a:solidFill>
                  <a:srgbClr val="FF0000"/>
                </a:solidFill>
              </a:rPr>
              <a:t> </a:t>
            </a:r>
            <a:r>
              <a:rPr lang="en-US" sz="2400" i="1" dirty="0">
                <a:solidFill>
                  <a:srgbClr val="FF0000"/>
                </a:solidFill>
              </a:rPr>
              <a:t>p(z) </a:t>
            </a:r>
            <a:r>
              <a:rPr lang="en-US" sz="2400" dirty="0">
                <a:solidFill>
                  <a:srgbClr val="FF0000"/>
                </a:solidFill>
              </a:rPr>
              <a:t>[log (1 - </a:t>
            </a:r>
            <a:r>
              <a:rPr lang="en-US" sz="2400" dirty="0">
                <a:ln w="10160">
                  <a:noFill/>
                  <a:prstDash val="solid"/>
                </a:ln>
                <a:solidFill>
                  <a:srgbClr val="FF0000"/>
                </a:solidFill>
                <a:effectLst>
                  <a:outerShdw blurRad="38100" dist="22860" dir="5400000" algn="tl" rotWithShape="0">
                    <a:srgbClr val="000000">
                      <a:alpha val="30000"/>
                    </a:srgbClr>
                  </a:outerShdw>
                </a:effectLst>
              </a:rPr>
              <a:t>D</a:t>
            </a:r>
            <a:r>
              <a:rPr lang="el-GR" dirty="0">
                <a:solidFill>
                  <a:srgbClr val="FF0000"/>
                </a:solidFill>
              </a:rPr>
              <a:t>θ</a:t>
            </a:r>
            <a:r>
              <a:rPr lang="en-US" sz="2400" dirty="0">
                <a:ln w="10160">
                  <a:noFill/>
                  <a:prstDash val="solid"/>
                </a:ln>
                <a:solidFill>
                  <a:srgbClr val="FF0000"/>
                </a:solidFill>
                <a:effectLst>
                  <a:outerShdw blurRad="38100" dist="22860" dir="5400000" algn="tl" rotWithShape="0">
                    <a:srgbClr val="000000">
                      <a:alpha val="30000"/>
                    </a:srgbClr>
                  </a:outerShdw>
                </a:effectLst>
              </a:rPr>
              <a:t>(G</a:t>
            </a:r>
            <a:r>
              <a:rPr lang="az-Cyrl-AZ" dirty="0">
                <a:ln w="10160">
                  <a:noFill/>
                  <a:prstDash val="solid"/>
                </a:ln>
                <a:solidFill>
                  <a:srgbClr val="FF0000"/>
                </a:solidFill>
                <a:effectLst>
                  <a:outerShdw blurRad="38100" dist="22860" dir="5400000" algn="tl" rotWithShape="0">
                    <a:srgbClr val="000000">
                      <a:alpha val="30000"/>
                    </a:srgbClr>
                  </a:outerShdw>
                </a:effectLst>
              </a:rPr>
              <a:t>ф</a:t>
            </a:r>
            <a:r>
              <a:rPr lang="en-US" sz="2400" dirty="0">
                <a:ln w="10160">
                  <a:noFill/>
                  <a:prstDash val="solid"/>
                </a:ln>
                <a:solidFill>
                  <a:srgbClr val="FF0000"/>
                </a:solidFill>
                <a:effectLst>
                  <a:outerShdw blurRad="38100" dist="22860" dir="5400000" algn="tl" rotWithShape="0">
                    <a:srgbClr val="000000">
                      <a:alpha val="30000"/>
                    </a:srgbClr>
                  </a:outerShdw>
                </a:effectLst>
              </a:rPr>
              <a:t>(</a:t>
            </a:r>
            <a:r>
              <a:rPr lang="en-US" sz="2400" i="1" dirty="0">
                <a:ln w="10160">
                  <a:noFill/>
                  <a:prstDash val="solid"/>
                </a:ln>
                <a:solidFill>
                  <a:srgbClr val="FF0000"/>
                </a:solidFill>
                <a:effectLst>
                  <a:outerShdw blurRad="38100" dist="22860" dir="5400000" algn="tl" rotWithShape="0">
                    <a:srgbClr val="000000">
                      <a:alpha val="30000"/>
                    </a:srgbClr>
                  </a:outerShdw>
                </a:effectLst>
              </a:rPr>
              <a:t>z</a:t>
            </a:r>
            <a:r>
              <a:rPr lang="en-US" sz="2400" dirty="0">
                <a:ln w="10160">
                  <a:noFill/>
                  <a:prstDash val="solid"/>
                </a:ln>
                <a:solidFill>
                  <a:srgbClr val="FF0000"/>
                </a:solidFill>
                <a:effectLst>
                  <a:outerShdw blurRad="38100" dist="22860" dir="5400000" algn="tl" rotWithShape="0">
                    <a:srgbClr val="000000">
                      <a:alpha val="30000"/>
                    </a:srgbClr>
                  </a:outerShdw>
                </a:effectLst>
              </a:rPr>
              <a:t>)))]]</a:t>
            </a:r>
          </a:p>
          <a:p>
            <a:pPr marL="0" indent="0" algn="just">
              <a:buNone/>
            </a:pPr>
            <a:endParaRPr lang="en-US" sz="2400" dirty="0"/>
          </a:p>
          <a:p>
            <a:pPr marL="0" indent="0" algn="just">
              <a:buNone/>
            </a:pPr>
            <a:r>
              <a:rPr lang="en-US" sz="2400" dirty="0">
                <a:solidFill>
                  <a:srgbClr val="FF0000"/>
                </a:solidFill>
              </a:rPr>
              <a:t>Note: The Discriminator wants to maximize the second term and the Generator wants to minimize the second term.</a:t>
            </a:r>
          </a:p>
          <a:p>
            <a:pPr algn="just">
              <a:buBlip>
                <a:blip r:embed="rId2"/>
              </a:buBlip>
            </a:pPr>
            <a:endParaRPr lang="en-US" sz="2400" dirty="0">
              <a:solidFill>
                <a:srgbClr val="FF0000"/>
              </a:solidFill>
            </a:endParaRPr>
          </a:p>
          <a:p>
            <a:pPr algn="just">
              <a:buBlip>
                <a:blip r:embed="rId2"/>
              </a:buBlip>
            </a:pPr>
            <a:endParaRPr lang="en-US" sz="2400" dirty="0"/>
          </a:p>
          <a:p>
            <a:pPr algn="just">
              <a:buBlip>
                <a:blip r:embed="rId2"/>
              </a:buBlip>
            </a:pPr>
            <a:endParaRPr lang="en-US" sz="2400"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dirty="0"/>
              <a:t>Understanding and Implementing Generative adversarial networks (gans)</a:t>
            </a:r>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
        <p:nvSpPr>
          <p:cNvPr id="19" name="Rectangle 18">
            <a:extLst>
              <a:ext uri="{FF2B5EF4-FFF2-40B4-BE49-F238E27FC236}">
                <a16:creationId xmlns:a16="http://schemas.microsoft.com/office/drawing/2014/main" id="{1D8A2589-800D-458B-BAF3-64D80CDEB87C}"/>
              </a:ext>
            </a:extLst>
          </p:cNvPr>
          <p:cNvSpPr/>
          <p:nvPr/>
        </p:nvSpPr>
        <p:spPr>
          <a:xfrm>
            <a:off x="2924511" y="3429000"/>
            <a:ext cx="732893" cy="307777"/>
          </a:xfrm>
          <a:prstGeom prst="rect">
            <a:avLst/>
          </a:prstGeom>
          <a:noFill/>
        </p:spPr>
        <p:txBody>
          <a:bodyPr wrap="square" lIns="91440" tIns="45720" rIns="91440" bIns="45720">
            <a:spAutoFit/>
          </a:bodyPr>
          <a:lstStyle/>
          <a:p>
            <a:pPr algn="ctr"/>
            <a:r>
              <a:rPr lang="el-GR" sz="1400" dirty="0">
                <a:solidFill>
                  <a:srgbClr val="FF0000"/>
                </a:solidFill>
              </a:rPr>
              <a:t>θ</a:t>
            </a:r>
            <a:endParaRPr lang="en-IN" cap="none" spc="0" dirty="0">
              <a:ln w="10160">
                <a:noFill/>
                <a:prstDash val="solid"/>
              </a:ln>
              <a:solidFill>
                <a:srgbClr val="FF0000"/>
              </a:solidFill>
              <a:effectLst>
                <a:outerShdw blurRad="38100" dist="22860" dir="5400000" algn="tl" rotWithShape="0">
                  <a:srgbClr val="000000">
                    <a:alpha val="30000"/>
                  </a:srgbClr>
                </a:outerShdw>
              </a:effectLst>
            </a:endParaRPr>
          </a:p>
        </p:txBody>
      </p:sp>
      <p:sp>
        <p:nvSpPr>
          <p:cNvPr id="18" name="Rectangle 17">
            <a:extLst>
              <a:ext uri="{FF2B5EF4-FFF2-40B4-BE49-F238E27FC236}">
                <a16:creationId xmlns:a16="http://schemas.microsoft.com/office/drawing/2014/main" id="{1DDDC363-0430-4735-B1A3-C58DCCF8AEAA}"/>
              </a:ext>
            </a:extLst>
          </p:cNvPr>
          <p:cNvSpPr/>
          <p:nvPr/>
        </p:nvSpPr>
        <p:spPr>
          <a:xfrm>
            <a:off x="3568261" y="4715622"/>
            <a:ext cx="732893" cy="307777"/>
          </a:xfrm>
          <a:prstGeom prst="rect">
            <a:avLst/>
          </a:prstGeom>
          <a:noFill/>
        </p:spPr>
        <p:txBody>
          <a:bodyPr wrap="square" lIns="91440" tIns="45720" rIns="91440" bIns="45720">
            <a:spAutoFit/>
          </a:bodyPr>
          <a:lstStyle/>
          <a:p>
            <a:pPr algn="ctr"/>
            <a:r>
              <a:rPr lang="el-GR" sz="1400" dirty="0">
                <a:solidFill>
                  <a:srgbClr val="FF0000"/>
                </a:solidFill>
              </a:rPr>
              <a:t>θ</a:t>
            </a:r>
            <a:endParaRPr lang="en-IN" cap="none" spc="0" dirty="0">
              <a:ln w="10160">
                <a:noFill/>
                <a:prstDash val="solid"/>
              </a:ln>
              <a:solidFill>
                <a:srgbClr val="FF0000"/>
              </a:solidFill>
              <a:effectLst>
                <a:outerShdw blurRad="38100" dist="22860" dir="5400000" algn="tl" rotWithShape="0">
                  <a:srgbClr val="000000">
                    <a:alpha val="30000"/>
                  </a:srgbClr>
                </a:outerShdw>
              </a:effectLst>
            </a:endParaRPr>
          </a:p>
        </p:txBody>
      </p:sp>
      <p:sp>
        <p:nvSpPr>
          <p:cNvPr id="20" name="Rectangle 19">
            <a:extLst>
              <a:ext uri="{FF2B5EF4-FFF2-40B4-BE49-F238E27FC236}">
                <a16:creationId xmlns:a16="http://schemas.microsoft.com/office/drawing/2014/main" id="{B23FE7A5-0B72-4134-AE0C-CD05B4DC499E}"/>
              </a:ext>
            </a:extLst>
          </p:cNvPr>
          <p:cNvSpPr/>
          <p:nvPr/>
        </p:nvSpPr>
        <p:spPr>
          <a:xfrm>
            <a:off x="2453170" y="4715623"/>
            <a:ext cx="732893" cy="307777"/>
          </a:xfrm>
          <a:prstGeom prst="rect">
            <a:avLst/>
          </a:prstGeom>
          <a:noFill/>
        </p:spPr>
        <p:txBody>
          <a:bodyPr wrap="square" lIns="91440" tIns="45720" rIns="91440" bIns="45720">
            <a:spAutoFit/>
          </a:bodyPr>
          <a:lstStyle/>
          <a:p>
            <a:pPr algn="ctr"/>
            <a:r>
              <a:rPr lang="az-Cyrl-AZ" sz="1400" cap="none" spc="0" dirty="0">
                <a:ln w="10160">
                  <a:noFill/>
                  <a:prstDash val="solid"/>
                </a:ln>
                <a:solidFill>
                  <a:srgbClr val="FF0000"/>
                </a:solidFill>
                <a:effectLst>
                  <a:outerShdw blurRad="38100" dist="22860" dir="5400000" algn="tl" rotWithShape="0">
                    <a:srgbClr val="000000">
                      <a:alpha val="30000"/>
                    </a:srgbClr>
                  </a:outerShdw>
                </a:effectLst>
              </a:rPr>
              <a:t>ф</a:t>
            </a:r>
            <a:endParaRPr lang="en-IN" cap="none" spc="0" dirty="0">
              <a:ln w="10160">
                <a:noFill/>
                <a:prstDash val="solid"/>
              </a:ln>
              <a:solidFill>
                <a:srgbClr val="FF0000"/>
              </a:solidFill>
              <a:effectLst>
                <a:outerShdw blurRad="38100" dist="22860" dir="5400000" algn="tl" rotWithShape="0">
                  <a:srgbClr val="000000">
                    <a:alpha val="30000"/>
                  </a:srgbClr>
                </a:outerShdw>
              </a:effectLst>
            </a:endParaRPr>
          </a:p>
        </p:txBody>
      </p:sp>
      <p:pic>
        <p:nvPicPr>
          <p:cNvPr id="21" name="Picture 4" descr="Image result for pycon thailand">
            <a:extLst>
              <a:ext uri="{FF2B5EF4-FFF2-40B4-BE49-F238E27FC236}">
                <a16:creationId xmlns:a16="http://schemas.microsoft.com/office/drawing/2014/main" id="{82E9DB39-3252-467B-9BA5-A4F6985C4C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B7C250FB-2FAD-4122-8D2C-B8EE41366BE5}"/>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23" name="Straight Connector 22">
            <a:extLst>
              <a:ext uri="{FF2B5EF4-FFF2-40B4-BE49-F238E27FC236}">
                <a16:creationId xmlns:a16="http://schemas.microsoft.com/office/drawing/2014/main" id="{2C5DA60E-BA1D-4275-84A1-FBFAC313453E}"/>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1354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Main Steps Involved in Training GANs</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a:xfrm>
            <a:off x="581192" y="2593523"/>
            <a:ext cx="5367120" cy="3678303"/>
          </a:xfrm>
        </p:spPr>
        <p:txBody>
          <a:bodyPr>
            <a:normAutofit/>
          </a:bodyPr>
          <a:lstStyle/>
          <a:p>
            <a:pPr algn="just">
              <a:buBlip>
                <a:blip r:embed="rId2"/>
              </a:buBlip>
            </a:pPr>
            <a:r>
              <a:rPr lang="en-US" sz="2400" dirty="0"/>
              <a:t>The training happens in two steps:</a:t>
            </a:r>
          </a:p>
          <a:p>
            <a:pPr lvl="1" algn="just">
              <a:buBlip>
                <a:blip r:embed="rId2"/>
              </a:buBlip>
            </a:pPr>
            <a:r>
              <a:rPr lang="en-US" sz="2200" b="1" dirty="0"/>
              <a:t>Step 1: </a:t>
            </a:r>
            <a:r>
              <a:rPr lang="en-US" sz="2200" dirty="0"/>
              <a:t>Perform Gradient Ascent (maximize the likelihood function) on the Discriminator.</a:t>
            </a:r>
          </a:p>
          <a:p>
            <a:pPr lvl="1" algn="just">
              <a:buBlip>
                <a:blip r:embed="rId2"/>
              </a:buBlip>
            </a:pPr>
            <a:r>
              <a:rPr lang="en-US" sz="2200" b="1" dirty="0"/>
              <a:t>Step 2: </a:t>
            </a:r>
            <a:r>
              <a:rPr lang="en-US" sz="2200" dirty="0"/>
              <a:t>Perform Gradient Descent (minimize the likelihood function) the on Generator.</a:t>
            </a:r>
          </a:p>
          <a:p>
            <a:pPr algn="just">
              <a:buBlip>
                <a:blip r:embed="rId2"/>
              </a:buBlip>
            </a:pPr>
            <a:endParaRPr lang="en-US" sz="2400" dirty="0"/>
          </a:p>
          <a:p>
            <a:pPr algn="just">
              <a:buBlip>
                <a:blip r:embed="rId2"/>
              </a:buBlip>
            </a:pPr>
            <a:endParaRPr lang="en-US" sz="2400"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23</a:t>
            </a:fld>
            <a:endParaRPr lang="en-US" dirty="0"/>
          </a:p>
        </p:txBody>
      </p:sp>
      <p:pic>
        <p:nvPicPr>
          <p:cNvPr id="29698" name="Picture 2" descr="Image result for generative adversarial networks">
            <a:extLst>
              <a:ext uri="{FF2B5EF4-FFF2-40B4-BE49-F238E27FC236}">
                <a16:creationId xmlns:a16="http://schemas.microsoft.com/office/drawing/2014/main" id="{3FFEAC27-6ECB-4962-98AE-A1BB20E90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3689" y="2455140"/>
            <a:ext cx="5254755" cy="268690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B1EAD2F-1C4B-426E-AEB9-B9F1D835CCEC}"/>
              </a:ext>
            </a:extLst>
          </p:cNvPr>
          <p:cNvSpPr/>
          <p:nvPr/>
        </p:nvSpPr>
        <p:spPr>
          <a:xfrm>
            <a:off x="8183095" y="3038078"/>
            <a:ext cx="732893" cy="369332"/>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G</a:t>
            </a:r>
            <a:r>
              <a:rPr lang="az-Cyrl-AZ" sz="1400" cap="none" spc="0" dirty="0">
                <a:ln w="10160">
                  <a:noFill/>
                  <a:prstDash val="solid"/>
                </a:ln>
                <a:solidFill>
                  <a:sysClr val="windowText" lastClr="000000"/>
                </a:solidFill>
                <a:effectLst>
                  <a:outerShdw blurRad="38100" dist="22860" dir="5400000" algn="tl" rotWithShape="0">
                    <a:srgbClr val="000000">
                      <a:alpha val="30000"/>
                    </a:srgbClr>
                  </a:outerShdw>
                </a:effectLst>
              </a:rPr>
              <a:t>ф</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i="1" cap="none" spc="0" dirty="0">
                <a:ln w="10160">
                  <a:noFill/>
                  <a:prstDash val="solid"/>
                </a:ln>
                <a:solidFill>
                  <a:sysClr val="windowText" lastClr="000000"/>
                </a:solidFill>
                <a:effectLst>
                  <a:outerShdw blurRad="38100" dist="22860" dir="5400000" algn="tl" rotWithShape="0">
                    <a:srgbClr val="000000">
                      <a:alpha val="30000"/>
                    </a:srgbClr>
                  </a:outerShdw>
                </a:effectLst>
              </a:rPr>
              <a:t>z</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13" name="Rectangle 12">
            <a:extLst>
              <a:ext uri="{FF2B5EF4-FFF2-40B4-BE49-F238E27FC236}">
                <a16:creationId xmlns:a16="http://schemas.microsoft.com/office/drawing/2014/main" id="{E3665182-C663-4C94-B354-01FE2936B2F3}"/>
              </a:ext>
            </a:extLst>
          </p:cNvPr>
          <p:cNvSpPr/>
          <p:nvPr/>
        </p:nvSpPr>
        <p:spPr>
          <a:xfrm>
            <a:off x="10358425" y="3067871"/>
            <a:ext cx="1632469" cy="369332"/>
          </a:xfrm>
          <a:prstGeom prst="rect">
            <a:avLst/>
          </a:prstGeom>
          <a:noFill/>
        </p:spPr>
        <p:txBody>
          <a:bodyPr wrap="squar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D</a:t>
            </a:r>
            <a:r>
              <a:rPr lang="el-GR" sz="1400" dirty="0"/>
              <a:t> θ</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dirty="0">
                <a:ln w="10160">
                  <a:noFill/>
                  <a:prstDash val="solid"/>
                </a:ln>
                <a:solidFill>
                  <a:sysClr val="windowText" lastClr="000000"/>
                </a:solidFill>
                <a:effectLst>
                  <a:outerShdw blurRad="38100" dist="22860" dir="5400000" algn="tl" rotWithShape="0">
                    <a:srgbClr val="000000">
                      <a:alpha val="30000"/>
                    </a:srgbClr>
                  </a:outerShdw>
                </a:effectLst>
              </a:rPr>
              <a:t>G</a:t>
            </a:r>
            <a:r>
              <a:rPr lang="az-Cyrl-AZ" sz="1400" dirty="0">
                <a:ln w="10160">
                  <a:noFill/>
                  <a:prstDash val="solid"/>
                </a:ln>
                <a:solidFill>
                  <a:sysClr val="windowText" lastClr="000000"/>
                </a:solidFill>
                <a:effectLst>
                  <a:outerShdw blurRad="38100" dist="22860" dir="5400000" algn="tl" rotWithShape="0">
                    <a:srgbClr val="000000">
                      <a:alpha val="30000"/>
                    </a:srgbClr>
                  </a:outerShdw>
                </a:effectLst>
              </a:rPr>
              <a:t>ф</a:t>
            </a:r>
            <a:r>
              <a:rPr lang="en-US"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i="1" dirty="0">
                <a:ln w="10160">
                  <a:noFill/>
                  <a:prstDash val="solid"/>
                </a:ln>
                <a:solidFill>
                  <a:sysClr val="windowText" lastClr="000000"/>
                </a:solidFill>
                <a:effectLst>
                  <a:outerShdw blurRad="38100" dist="22860" dir="5400000" algn="tl" rotWithShape="0">
                    <a:srgbClr val="000000">
                      <a:alpha val="30000"/>
                    </a:srgbClr>
                  </a:outerShdw>
                </a:effectLst>
              </a:rPr>
              <a:t>z</a:t>
            </a:r>
            <a:r>
              <a:rPr lang="en-US"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8" name="Rectangle 7">
            <a:extLst>
              <a:ext uri="{FF2B5EF4-FFF2-40B4-BE49-F238E27FC236}">
                <a16:creationId xmlns:a16="http://schemas.microsoft.com/office/drawing/2014/main" id="{7686DA96-C6E0-4A44-B0C2-AE9D190A62EF}"/>
              </a:ext>
            </a:extLst>
          </p:cNvPr>
          <p:cNvSpPr/>
          <p:nvPr/>
        </p:nvSpPr>
        <p:spPr>
          <a:xfrm>
            <a:off x="7681307" y="5190368"/>
            <a:ext cx="1173262" cy="369332"/>
          </a:xfrm>
          <a:prstGeom prst="rect">
            <a:avLst/>
          </a:prstGeom>
        </p:spPr>
        <p:txBody>
          <a:bodyPr wrap="square">
            <a:spAutoFit/>
          </a:bodyPr>
          <a:lstStyle/>
          <a:p>
            <a:r>
              <a:rPr lang="en-US" i="1" dirty="0"/>
              <a:t>z</a:t>
            </a:r>
            <a:r>
              <a:rPr lang="en-US" dirty="0"/>
              <a:t> ~ N(0, I)</a:t>
            </a:r>
            <a:endParaRPr lang="en-IN" dirty="0"/>
          </a:p>
        </p:txBody>
      </p:sp>
      <p:sp>
        <p:nvSpPr>
          <p:cNvPr id="14" name="Rectangle 13">
            <a:extLst>
              <a:ext uri="{FF2B5EF4-FFF2-40B4-BE49-F238E27FC236}">
                <a16:creationId xmlns:a16="http://schemas.microsoft.com/office/drawing/2014/main" id="{B800CA35-95AB-4D2D-814B-3D35FE986AEA}"/>
              </a:ext>
            </a:extLst>
          </p:cNvPr>
          <p:cNvSpPr/>
          <p:nvPr/>
        </p:nvSpPr>
        <p:spPr>
          <a:xfrm>
            <a:off x="11392986" y="3613926"/>
            <a:ext cx="450764" cy="369332"/>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(0)</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16" name="Rectangle 15">
            <a:extLst>
              <a:ext uri="{FF2B5EF4-FFF2-40B4-BE49-F238E27FC236}">
                <a16:creationId xmlns:a16="http://schemas.microsoft.com/office/drawing/2014/main" id="{BF2CCA98-AB49-4FEC-B1A7-21E09C990761}"/>
              </a:ext>
            </a:extLst>
          </p:cNvPr>
          <p:cNvSpPr/>
          <p:nvPr/>
        </p:nvSpPr>
        <p:spPr>
          <a:xfrm>
            <a:off x="11392986" y="3319503"/>
            <a:ext cx="450764" cy="369332"/>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(1)</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sp>
        <p:nvSpPr>
          <p:cNvPr id="17" name="Rectangle 16">
            <a:extLst>
              <a:ext uri="{FF2B5EF4-FFF2-40B4-BE49-F238E27FC236}">
                <a16:creationId xmlns:a16="http://schemas.microsoft.com/office/drawing/2014/main" id="{6D627CF2-AB29-4B36-A74A-F985F461FA8B}"/>
              </a:ext>
            </a:extLst>
          </p:cNvPr>
          <p:cNvSpPr/>
          <p:nvPr/>
        </p:nvSpPr>
        <p:spPr>
          <a:xfrm>
            <a:off x="10597575" y="2593523"/>
            <a:ext cx="795411" cy="646331"/>
          </a:xfrm>
          <a:prstGeom prst="rect">
            <a:avLst/>
          </a:prstGeom>
          <a:noFill/>
        </p:spPr>
        <p:txBody>
          <a:bodyPr wrap="none" lIns="91440" tIns="45720" rIns="91440" bIns="45720">
            <a:spAutoFit/>
          </a:bodyPr>
          <a:lstStyle/>
          <a:p>
            <a:pPr algn="ct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D</a:t>
            </a:r>
            <a:r>
              <a:rPr lang="el-GR" sz="1400" dirty="0"/>
              <a:t> θ</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r>
              <a:rPr lang="en-US" i="1" cap="none" spc="0" dirty="0">
                <a:ln w="10160">
                  <a:noFill/>
                  <a:prstDash val="solid"/>
                </a:ln>
                <a:solidFill>
                  <a:sysClr val="windowText" lastClr="000000"/>
                </a:solidFill>
                <a:effectLst>
                  <a:outerShdw blurRad="38100" dist="22860" dir="5400000" algn="tl" rotWithShape="0">
                    <a:srgbClr val="000000">
                      <a:alpha val="30000"/>
                    </a:srgbClr>
                  </a:outerShdw>
                </a:effectLst>
              </a:rPr>
              <a:t>X</a:t>
            </a:r>
            <a:r>
              <a:rPr lang="en-US" cap="none" spc="0" dirty="0">
                <a:ln w="10160">
                  <a:noFill/>
                  <a:prstDash val="solid"/>
                </a:ln>
                <a:solidFill>
                  <a:sysClr val="windowText" lastClr="000000"/>
                </a:solidFill>
                <a:effectLst>
                  <a:outerShdw blurRad="38100" dist="22860" dir="5400000" algn="tl" rotWithShape="0">
                    <a:srgbClr val="000000">
                      <a:alpha val="30000"/>
                    </a:srgbClr>
                  </a:outerShdw>
                </a:effectLst>
              </a:rPr>
              <a:t>)</a:t>
            </a:r>
          </a:p>
          <a:p>
            <a:pPr algn="ctr"/>
            <a:r>
              <a:rPr lang="en-US" dirty="0">
                <a:ln w="10160">
                  <a:noFill/>
                  <a:prstDash val="solid"/>
                </a:ln>
                <a:solidFill>
                  <a:sysClr val="windowText" lastClr="000000"/>
                </a:solidFill>
                <a:effectLst>
                  <a:outerShdw blurRad="38100" dist="22860" dir="5400000" algn="tl" rotWithShape="0">
                    <a:srgbClr val="000000">
                      <a:alpha val="30000"/>
                    </a:srgbClr>
                  </a:outerShdw>
                </a:effectLst>
              </a:rPr>
              <a:t>or</a:t>
            </a:r>
            <a:endParaRPr lang="en-IN" cap="none" spc="0" dirty="0">
              <a:ln w="10160">
                <a:noFill/>
                <a:prstDash val="solid"/>
              </a:ln>
              <a:solidFill>
                <a:sysClr val="windowText" lastClr="000000"/>
              </a:solidFill>
              <a:effectLst>
                <a:outerShdw blurRad="38100" dist="22860" dir="5400000" algn="tl" rotWithShape="0">
                  <a:srgbClr val="000000">
                    <a:alpha val="30000"/>
                  </a:srgbClr>
                </a:outerShdw>
              </a:effectLst>
            </a:endParaRPr>
          </a:p>
        </p:txBody>
      </p:sp>
      <p:pic>
        <p:nvPicPr>
          <p:cNvPr id="18" name="Picture 4" descr="Image result for pycon thailand">
            <a:extLst>
              <a:ext uri="{FF2B5EF4-FFF2-40B4-BE49-F238E27FC236}">
                <a16:creationId xmlns:a16="http://schemas.microsoft.com/office/drawing/2014/main" id="{2F4A0F9A-C001-4160-B7EF-B3685ADD7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B5D7EF9A-AAE2-4558-A156-1419F77C9D31}"/>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20" name="Straight Connector 19">
            <a:extLst>
              <a:ext uri="{FF2B5EF4-FFF2-40B4-BE49-F238E27FC236}">
                <a16:creationId xmlns:a16="http://schemas.microsoft.com/office/drawing/2014/main" id="{1BFB9D73-8808-481C-88B7-08ED1ED2E796}"/>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04788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Algorithm for Training GANs</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24</a:t>
            </a:fld>
            <a:endParaRPr lang="en-US" dirty="0"/>
          </a:p>
        </p:txBody>
      </p:sp>
      <p:pic>
        <p:nvPicPr>
          <p:cNvPr id="14" name="Picture 13">
            <a:extLst>
              <a:ext uri="{FF2B5EF4-FFF2-40B4-BE49-F238E27FC236}">
                <a16:creationId xmlns:a16="http://schemas.microsoft.com/office/drawing/2014/main" id="{BE68D488-B3B7-41EE-8377-B5790C2C1D6C}"/>
              </a:ext>
            </a:extLst>
          </p:cNvPr>
          <p:cNvPicPr>
            <a:picLocks noChangeAspect="1"/>
          </p:cNvPicPr>
          <p:nvPr/>
        </p:nvPicPr>
        <p:blipFill>
          <a:blip r:embed="rId2"/>
          <a:stretch>
            <a:fillRect/>
          </a:stretch>
        </p:blipFill>
        <p:spPr>
          <a:xfrm>
            <a:off x="2931271" y="1877873"/>
            <a:ext cx="6329457" cy="3746560"/>
          </a:xfrm>
          <a:prstGeom prst="rect">
            <a:avLst/>
          </a:prstGeom>
        </p:spPr>
      </p:pic>
      <p:pic>
        <p:nvPicPr>
          <p:cNvPr id="15" name="Picture 4" descr="Image result for pycon thailand">
            <a:extLst>
              <a:ext uri="{FF2B5EF4-FFF2-40B4-BE49-F238E27FC236}">
                <a16:creationId xmlns:a16="http://schemas.microsoft.com/office/drawing/2014/main" id="{BBC8D099-737F-40C8-BDC2-D9D9259EFB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9F0BB2E3-76FB-43D9-8845-51240636540F}"/>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17" name="Straight Connector 16">
            <a:extLst>
              <a:ext uri="{FF2B5EF4-FFF2-40B4-BE49-F238E27FC236}">
                <a16:creationId xmlns:a16="http://schemas.microsoft.com/office/drawing/2014/main" id="{E2D09010-76FA-4CEA-8948-A1385BC43036}"/>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E8DB2833-B631-46B5-B8D6-FD5322EDEA16}"/>
              </a:ext>
            </a:extLst>
          </p:cNvPr>
          <p:cNvSpPr/>
          <p:nvPr/>
        </p:nvSpPr>
        <p:spPr>
          <a:xfrm>
            <a:off x="4480820" y="5573052"/>
            <a:ext cx="6550896" cy="369332"/>
          </a:xfrm>
          <a:prstGeom prst="rect">
            <a:avLst/>
          </a:prstGeom>
        </p:spPr>
        <p:txBody>
          <a:bodyPr wrap="none">
            <a:spAutoFit/>
          </a:bodyPr>
          <a:lstStyle/>
          <a:p>
            <a:r>
              <a:rPr lang="en-IN" dirty="0">
                <a:ln w="0"/>
                <a:solidFill>
                  <a:schemeClr val="accent1"/>
                </a:solidFill>
                <a:effectLst>
                  <a:outerShdw blurRad="38100" dist="25400" dir="5400000" algn="ctr" rotWithShape="0">
                    <a:srgbClr val="6E747A">
                      <a:alpha val="43000"/>
                    </a:srgbClr>
                  </a:outerShdw>
                </a:effectLst>
                <a:hlinkClick r:id="rId4"/>
              </a:rPr>
              <a:t>Source: </a:t>
            </a:r>
            <a:r>
              <a:rPr lang="en-IN" dirty="0">
                <a:hlinkClick r:id="rId5"/>
              </a:rPr>
              <a:t>https://papers.nips.cc/paper/5423-generative-adversarial-nets</a:t>
            </a:r>
            <a:endParaRPr lang="en-IN"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5950067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Architecture of DCGAN</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25</a:t>
            </a:fld>
            <a:endParaRPr lang="en-US" dirty="0"/>
          </a:p>
        </p:txBody>
      </p:sp>
      <p:pic>
        <p:nvPicPr>
          <p:cNvPr id="17" name="Picture 16">
            <a:extLst>
              <a:ext uri="{FF2B5EF4-FFF2-40B4-BE49-F238E27FC236}">
                <a16:creationId xmlns:a16="http://schemas.microsoft.com/office/drawing/2014/main" id="{D2D81358-BB96-4434-8C8F-D2F5A90C9573}"/>
              </a:ext>
            </a:extLst>
          </p:cNvPr>
          <p:cNvPicPr>
            <a:picLocks noChangeAspect="1"/>
          </p:cNvPicPr>
          <p:nvPr/>
        </p:nvPicPr>
        <p:blipFill>
          <a:blip r:embed="rId2"/>
          <a:stretch>
            <a:fillRect/>
          </a:stretch>
        </p:blipFill>
        <p:spPr>
          <a:xfrm>
            <a:off x="216819" y="2159499"/>
            <a:ext cx="6558161" cy="2808427"/>
          </a:xfrm>
          <a:prstGeom prst="rect">
            <a:avLst/>
          </a:prstGeom>
        </p:spPr>
      </p:pic>
      <p:pic>
        <p:nvPicPr>
          <p:cNvPr id="18" name="Picture 17">
            <a:extLst>
              <a:ext uri="{FF2B5EF4-FFF2-40B4-BE49-F238E27FC236}">
                <a16:creationId xmlns:a16="http://schemas.microsoft.com/office/drawing/2014/main" id="{CE0C85AC-F6B9-4491-9255-19E105A76405}"/>
              </a:ext>
            </a:extLst>
          </p:cNvPr>
          <p:cNvPicPr>
            <a:picLocks noChangeAspect="1"/>
          </p:cNvPicPr>
          <p:nvPr/>
        </p:nvPicPr>
        <p:blipFill>
          <a:blip r:embed="rId3"/>
          <a:stretch>
            <a:fillRect/>
          </a:stretch>
        </p:blipFill>
        <p:spPr>
          <a:xfrm>
            <a:off x="6886597" y="2422051"/>
            <a:ext cx="5055276" cy="2545875"/>
          </a:xfrm>
          <a:prstGeom prst="rect">
            <a:avLst/>
          </a:prstGeom>
        </p:spPr>
      </p:pic>
      <p:sp>
        <p:nvSpPr>
          <p:cNvPr id="19" name="Rectangle 18">
            <a:extLst>
              <a:ext uri="{FF2B5EF4-FFF2-40B4-BE49-F238E27FC236}">
                <a16:creationId xmlns:a16="http://schemas.microsoft.com/office/drawing/2014/main" id="{D0E2FCD3-5D98-4939-906A-D829EA0C4CCF}"/>
              </a:ext>
            </a:extLst>
          </p:cNvPr>
          <p:cNvSpPr/>
          <p:nvPr/>
        </p:nvSpPr>
        <p:spPr>
          <a:xfrm>
            <a:off x="6601850" y="5582479"/>
            <a:ext cx="4298549" cy="369332"/>
          </a:xfrm>
          <a:prstGeom prst="rect">
            <a:avLst/>
          </a:prstGeom>
        </p:spPr>
        <p:txBody>
          <a:bodyPr wrap="none">
            <a:spAutoFit/>
          </a:bodyPr>
          <a:lstStyle/>
          <a:p>
            <a:r>
              <a:rPr lang="en-IN" dirty="0">
                <a:ln w="0"/>
                <a:solidFill>
                  <a:schemeClr val="accent1"/>
                </a:solidFill>
                <a:effectLst>
                  <a:outerShdw blurRad="38100" dist="25400" dir="5400000" algn="ctr" rotWithShape="0">
                    <a:srgbClr val="6E747A">
                      <a:alpha val="43000"/>
                    </a:srgbClr>
                  </a:outerShdw>
                </a:effectLst>
              </a:rPr>
              <a:t>Source:  </a:t>
            </a:r>
            <a:r>
              <a:rPr lang="en-IN" dirty="0">
                <a:hlinkClick r:id="rId4"/>
              </a:rPr>
              <a:t>https://arxiv.org/pdf/1511.06434.pdf</a:t>
            </a:r>
            <a:endParaRPr lang="en-IN" dirty="0">
              <a:ln w="0"/>
              <a:solidFill>
                <a:schemeClr val="accent1"/>
              </a:solidFill>
              <a:effectLst>
                <a:outerShdw blurRad="38100" dist="25400" dir="5400000" algn="ctr" rotWithShape="0">
                  <a:srgbClr val="6E747A">
                    <a:alpha val="43000"/>
                  </a:srgbClr>
                </a:outerShdw>
              </a:effectLst>
            </a:endParaRPr>
          </a:p>
        </p:txBody>
      </p:sp>
      <p:pic>
        <p:nvPicPr>
          <p:cNvPr id="20" name="Picture 4" descr="Image result for pycon thailand">
            <a:extLst>
              <a:ext uri="{FF2B5EF4-FFF2-40B4-BE49-F238E27FC236}">
                <a16:creationId xmlns:a16="http://schemas.microsoft.com/office/drawing/2014/main" id="{0A049E8D-0B34-44A3-9941-BA9CFEB101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15B4B545-ECC2-4D01-A11B-7EFD1D519C6D}"/>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22" name="Straight Connector 21">
            <a:extLst>
              <a:ext uri="{FF2B5EF4-FFF2-40B4-BE49-F238E27FC236}">
                <a16:creationId xmlns:a16="http://schemas.microsoft.com/office/drawing/2014/main" id="{861C4297-68FC-4C83-A304-C6615AFEBDD7}"/>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93591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Time for a Quick Hands-on</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p:txBody>
          <a:bodyPr>
            <a:normAutofit/>
          </a:bodyPr>
          <a:lstStyle/>
          <a:p>
            <a:pPr>
              <a:buBlip>
                <a:blip r:embed="rId2">
                  <a:extLst>
                    <a:ext uri="{837473B0-CC2E-450A-ABE3-18F120FF3D39}">
                      <a1611:picAttrSrcUrl xmlns:a1611="http://schemas.microsoft.com/office/drawing/2016/11/main" r:id="rId3"/>
                    </a:ext>
                  </a:extLst>
                </a:blip>
              </a:buBlip>
            </a:pPr>
            <a:r>
              <a:rPr lang="en-IN" sz="2400" dirty="0"/>
              <a:t>Let’s build our DCGAN (Deep Convolutional Generative Adversarial Network).</a:t>
            </a:r>
          </a:p>
          <a:p>
            <a:pPr>
              <a:buBlip>
                <a:blip r:embed="rId2">
                  <a:extLst>
                    <a:ext uri="{837473B0-CC2E-450A-ABE3-18F120FF3D39}">
                      <a1611:picAttrSrcUrl xmlns:a1611="http://schemas.microsoft.com/office/drawing/2016/11/main" r:id="rId3"/>
                    </a:ext>
                  </a:extLst>
                </a:blip>
              </a:buBlip>
            </a:pPr>
            <a:r>
              <a:rPr lang="en-IN" sz="2400" dirty="0"/>
              <a:t>This GAN will try to generate digits like found in MNIST dataset.</a:t>
            </a:r>
          </a:p>
          <a:p>
            <a:pPr>
              <a:buBlip>
                <a:blip r:embed="rId2">
                  <a:extLst>
                    <a:ext uri="{837473B0-CC2E-450A-ABE3-18F120FF3D39}">
                      <a1611:picAttrSrcUrl xmlns:a1611="http://schemas.microsoft.com/office/drawing/2016/11/main" r:id="rId3"/>
                    </a:ext>
                  </a:extLst>
                </a:blip>
              </a:buBlip>
            </a:pPr>
            <a:r>
              <a:rPr lang="en-IN" sz="2400" dirty="0"/>
              <a:t>Code available at: </a:t>
            </a:r>
            <a:r>
              <a:rPr lang="en-IN" sz="2400" dirty="0">
                <a:hlinkClick r:id="rId4"/>
              </a:rPr>
              <a:t>https://github.com/greatdevaks/PyCon_Thailand_2019_GANs_Anmol_Krishan_Sachdeva</a:t>
            </a:r>
            <a:endParaRPr lang="en-IN" sz="2400"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45ACCAF0-2716-4734-BBA3-5B6B131432ED}"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26</a:t>
            </a:fld>
            <a:endParaRPr lang="en-US" dirty="0"/>
          </a:p>
        </p:txBody>
      </p:sp>
      <p:pic>
        <p:nvPicPr>
          <p:cNvPr id="13" name="Picture 4" descr="Image result for pycon thailand">
            <a:extLst>
              <a:ext uri="{FF2B5EF4-FFF2-40B4-BE49-F238E27FC236}">
                <a16:creationId xmlns:a16="http://schemas.microsoft.com/office/drawing/2014/main" id="{F563CF55-EB6B-4036-91C0-CAD786A77F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0FDBF251-A017-47CA-AE50-66FEE042105A}"/>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15" name="Straight Connector 14">
            <a:extLst>
              <a:ext uri="{FF2B5EF4-FFF2-40B4-BE49-F238E27FC236}">
                <a16:creationId xmlns:a16="http://schemas.microsoft.com/office/drawing/2014/main" id="{1F9B8E0A-BF69-43D9-8872-C7B97891B6C0}"/>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96644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Best Practices for DCGAN</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p:txBody>
          <a:bodyPr>
            <a:normAutofit/>
          </a:bodyPr>
          <a:lstStyle/>
          <a:p>
            <a:pPr algn="just">
              <a:buBlip>
                <a:blip r:embed="rId2">
                  <a:extLst>
                    <a:ext uri="{837473B0-CC2E-450A-ABE3-18F120FF3D39}">
                      <a1611:picAttrSrcUrl xmlns:a1611="http://schemas.microsoft.com/office/drawing/2016/11/main" r:id="rId3"/>
                    </a:ext>
                  </a:extLst>
                </a:blip>
              </a:buBlip>
            </a:pPr>
            <a:r>
              <a:rPr lang="en-IN" sz="2400" dirty="0"/>
              <a:t>Replace the pooling layers with strided convolutions in the Discriminator and fractional-strided/transpose convolutions in the Generator.</a:t>
            </a:r>
          </a:p>
          <a:p>
            <a:pPr algn="just">
              <a:buBlip>
                <a:blip r:embed="rId2">
                  <a:extLst>
                    <a:ext uri="{837473B0-CC2E-450A-ABE3-18F120FF3D39}">
                      <a1611:picAttrSrcUrl xmlns:a1611="http://schemas.microsoft.com/office/drawing/2016/11/main" r:id="rId3"/>
                    </a:ext>
                  </a:extLst>
                </a:blip>
              </a:buBlip>
            </a:pPr>
            <a:r>
              <a:rPr lang="en-IN" sz="2400" dirty="0"/>
              <a:t>Use Batch Normalization in both the Discriminator and the Generator.</a:t>
            </a:r>
          </a:p>
          <a:p>
            <a:pPr algn="just">
              <a:buBlip>
                <a:blip r:embed="rId2">
                  <a:extLst>
                    <a:ext uri="{837473B0-CC2E-450A-ABE3-18F120FF3D39}">
                      <a1611:picAttrSrcUrl xmlns:a1611="http://schemas.microsoft.com/office/drawing/2016/11/main" r:id="rId3"/>
                    </a:ext>
                  </a:extLst>
                </a:blip>
              </a:buBlip>
            </a:pPr>
            <a:r>
              <a:rPr lang="en-IN" sz="2400" dirty="0"/>
              <a:t>Remove Fully Connected hidden layers from deeper architectures.</a:t>
            </a:r>
          </a:p>
          <a:p>
            <a:pPr algn="just">
              <a:buBlip>
                <a:blip r:embed="rId2">
                  <a:extLst>
                    <a:ext uri="{837473B0-CC2E-450A-ABE3-18F120FF3D39}">
                      <a1611:picAttrSrcUrl xmlns:a1611="http://schemas.microsoft.com/office/drawing/2016/11/main" r:id="rId3"/>
                    </a:ext>
                  </a:extLst>
                </a:blip>
              </a:buBlip>
            </a:pPr>
            <a:r>
              <a:rPr lang="en-IN" sz="2400" dirty="0"/>
              <a:t>Use ReLU activation in the Generator for all the layers except for the output, which uses tanh activation.</a:t>
            </a:r>
          </a:p>
          <a:p>
            <a:pPr algn="just">
              <a:buBlip>
                <a:blip r:embed="rId2">
                  <a:extLst>
                    <a:ext uri="{837473B0-CC2E-450A-ABE3-18F120FF3D39}">
                      <a1611:picAttrSrcUrl xmlns:a1611="http://schemas.microsoft.com/office/drawing/2016/11/main" r:id="rId3"/>
                    </a:ext>
                  </a:extLst>
                </a:blip>
              </a:buBlip>
            </a:pPr>
            <a:r>
              <a:rPr lang="en-IN" sz="2400" dirty="0"/>
              <a:t>Use Leaky ReLU activation in the Discriminator for all the layers.</a:t>
            </a:r>
          </a:p>
          <a:p>
            <a:pPr algn="just">
              <a:buBlip>
                <a:blip r:embed="rId2">
                  <a:extLst>
                    <a:ext uri="{837473B0-CC2E-450A-ABE3-18F120FF3D39}">
                      <a1611:picAttrSrcUrl xmlns:a1611="http://schemas.microsoft.com/office/drawing/2016/11/main" r:id="rId3"/>
                    </a:ext>
                  </a:extLst>
                </a:blip>
              </a:buBlip>
            </a:pPr>
            <a:endParaRPr lang="en-IN" sz="2200"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14456BBD-6236-4C86-9090-9DDCC61F4D86}"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27</a:t>
            </a:fld>
            <a:endParaRPr lang="en-US" dirty="0"/>
          </a:p>
        </p:txBody>
      </p:sp>
      <p:pic>
        <p:nvPicPr>
          <p:cNvPr id="10" name="Picture 4" descr="Image result for pycon thailand">
            <a:extLst>
              <a:ext uri="{FF2B5EF4-FFF2-40B4-BE49-F238E27FC236}">
                <a16:creationId xmlns:a16="http://schemas.microsoft.com/office/drawing/2014/main" id="{3FEB7F79-F1F6-472F-82A3-73B022D2B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87F273EB-7B97-4EB3-966F-88521A09821C}"/>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14" name="Straight Connector 13">
            <a:extLst>
              <a:ext uri="{FF2B5EF4-FFF2-40B4-BE49-F238E27FC236}">
                <a16:creationId xmlns:a16="http://schemas.microsoft.com/office/drawing/2014/main" id="{BD917773-C03E-4BB6-A007-77BAF43E3AEE}"/>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05566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Applications of GANs</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14456BBD-6236-4C86-9090-9DDCC61F4D86}"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28</a:t>
            </a:fld>
            <a:endParaRPr lang="en-US" dirty="0"/>
          </a:p>
        </p:txBody>
      </p:sp>
      <p:pic>
        <p:nvPicPr>
          <p:cNvPr id="13" name="Picture 4" descr="Image result for pycon thailand">
            <a:extLst>
              <a:ext uri="{FF2B5EF4-FFF2-40B4-BE49-F238E27FC236}">
                <a16:creationId xmlns:a16="http://schemas.microsoft.com/office/drawing/2014/main" id="{D780E4E8-18F4-453B-89B2-0730355745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9E258114-EF92-4F2C-9AC6-2110ACCD0304}"/>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15" name="Straight Connector 14">
            <a:extLst>
              <a:ext uri="{FF2B5EF4-FFF2-40B4-BE49-F238E27FC236}">
                <a16:creationId xmlns:a16="http://schemas.microsoft.com/office/drawing/2014/main" id="{C6027EE5-5667-4608-BE59-8FE30A9756D9}"/>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FE97C11-8EB9-4F09-9375-2EC3AC77B0C9}"/>
              </a:ext>
            </a:extLst>
          </p:cNvPr>
          <p:cNvPicPr>
            <a:picLocks noChangeAspect="1"/>
          </p:cNvPicPr>
          <p:nvPr/>
        </p:nvPicPr>
        <p:blipFill>
          <a:blip r:embed="rId3"/>
          <a:stretch>
            <a:fillRect/>
          </a:stretch>
        </p:blipFill>
        <p:spPr>
          <a:xfrm>
            <a:off x="2793158" y="2476681"/>
            <a:ext cx="6605683" cy="3409214"/>
          </a:xfrm>
          <a:prstGeom prst="rect">
            <a:avLst/>
          </a:prstGeom>
        </p:spPr>
      </p:pic>
      <p:sp>
        <p:nvSpPr>
          <p:cNvPr id="16" name="Title 1">
            <a:extLst>
              <a:ext uri="{FF2B5EF4-FFF2-40B4-BE49-F238E27FC236}">
                <a16:creationId xmlns:a16="http://schemas.microsoft.com/office/drawing/2014/main" id="{9CC55022-9C53-41E1-B188-1A02448F9681}"/>
              </a:ext>
            </a:extLst>
          </p:cNvPr>
          <p:cNvSpPr txBox="1">
            <a:spLocks/>
          </p:cNvSpPr>
          <p:nvPr/>
        </p:nvSpPr>
        <p:spPr>
          <a:xfrm>
            <a:off x="581191" y="1395585"/>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cap="none" dirty="0">
                <a:solidFill>
                  <a:srgbClr val="4A66AC"/>
                </a:solidFill>
              </a:rPr>
              <a:t>~ Vector Operations on Visual Objects:</a:t>
            </a:r>
          </a:p>
        </p:txBody>
      </p:sp>
    </p:spTree>
    <p:extLst>
      <p:ext uri="{BB962C8B-B14F-4D97-AF65-F5344CB8AC3E}">
        <p14:creationId xmlns:p14="http://schemas.microsoft.com/office/powerpoint/2010/main" val="12388317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Continued…</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14456BBD-6236-4C86-9090-9DDCC61F4D86}"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29</a:t>
            </a:fld>
            <a:endParaRPr lang="en-US" dirty="0"/>
          </a:p>
        </p:txBody>
      </p:sp>
      <p:pic>
        <p:nvPicPr>
          <p:cNvPr id="13" name="Picture 4" descr="Image result for pycon thailand">
            <a:extLst>
              <a:ext uri="{FF2B5EF4-FFF2-40B4-BE49-F238E27FC236}">
                <a16:creationId xmlns:a16="http://schemas.microsoft.com/office/drawing/2014/main" id="{D780E4E8-18F4-453B-89B2-0730355745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9E258114-EF92-4F2C-9AC6-2110ACCD0304}"/>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15" name="Straight Connector 14">
            <a:extLst>
              <a:ext uri="{FF2B5EF4-FFF2-40B4-BE49-F238E27FC236}">
                <a16:creationId xmlns:a16="http://schemas.microsoft.com/office/drawing/2014/main" id="{C6027EE5-5667-4608-BE59-8FE30A9756D9}"/>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9CC55022-9C53-41E1-B188-1A02448F9681}"/>
              </a:ext>
            </a:extLst>
          </p:cNvPr>
          <p:cNvSpPr txBox="1">
            <a:spLocks/>
          </p:cNvSpPr>
          <p:nvPr/>
        </p:nvSpPr>
        <p:spPr>
          <a:xfrm>
            <a:off x="581191" y="1395585"/>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cap="none" dirty="0">
                <a:solidFill>
                  <a:srgbClr val="4A66AC"/>
                </a:solidFill>
              </a:rPr>
              <a:t>~ Pose Guided Image Generation:</a:t>
            </a:r>
          </a:p>
        </p:txBody>
      </p:sp>
      <p:pic>
        <p:nvPicPr>
          <p:cNvPr id="30722" name="Picture 2" descr="https://cdn-images-1.medium.com/max/1000/1*6ANFusOukX0J9Qoe8_mmoA.png">
            <a:extLst>
              <a:ext uri="{FF2B5EF4-FFF2-40B4-BE49-F238E27FC236}">
                <a16:creationId xmlns:a16="http://schemas.microsoft.com/office/drawing/2014/main" id="{C9C9FF06-5AE2-40F2-A4FF-7B87A120DB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5653" y="2441919"/>
            <a:ext cx="5780693" cy="3549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5338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Flow of the Talk</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p:txBody>
          <a:bodyPr>
            <a:normAutofit/>
          </a:bodyPr>
          <a:lstStyle/>
          <a:p>
            <a:pPr algn="just">
              <a:buBlip>
                <a:blip r:embed="rId2">
                  <a:extLst>
                    <a:ext uri="{837473B0-CC2E-450A-ABE3-18F120FF3D39}">
                      <a1611:picAttrSrcUrl xmlns:a1611="http://schemas.microsoft.com/office/drawing/2016/11/main" r:id="rId3"/>
                    </a:ext>
                  </a:extLst>
                </a:blip>
              </a:buBlip>
            </a:pPr>
            <a:r>
              <a:rPr lang="en-US" dirty="0"/>
              <a:t>A Succinct Prelude to Deep Learning (DL).</a:t>
            </a:r>
          </a:p>
          <a:p>
            <a:pPr algn="just">
              <a:buBlip>
                <a:blip r:embed="rId2">
                  <a:extLst>
                    <a:ext uri="{837473B0-CC2E-450A-ABE3-18F120FF3D39}">
                      <a1611:picAttrSrcUrl xmlns:a1611="http://schemas.microsoft.com/office/drawing/2016/11/main" r:id="rId3"/>
                    </a:ext>
                  </a:extLst>
                </a:blip>
              </a:buBlip>
            </a:pPr>
            <a:r>
              <a:rPr lang="en-US" dirty="0"/>
              <a:t>A Brief Introduction to Adversarial Training.</a:t>
            </a:r>
          </a:p>
          <a:p>
            <a:pPr algn="just">
              <a:buBlip>
                <a:blip r:embed="rId2"/>
              </a:buBlip>
            </a:pPr>
            <a:r>
              <a:rPr lang="en-IN" dirty="0"/>
              <a:t>Understanding Discriminative and Generative Models.</a:t>
            </a:r>
          </a:p>
          <a:p>
            <a:pPr algn="just">
              <a:buBlip>
                <a:blip r:embed="rId2"/>
              </a:buBlip>
            </a:pPr>
            <a:r>
              <a:rPr lang="en-US" dirty="0"/>
              <a:t>Working and Architecture of Generative Adversarial Networks (GANs).</a:t>
            </a:r>
          </a:p>
          <a:p>
            <a:pPr algn="just">
              <a:buBlip>
                <a:blip r:embed="rId2">
                  <a:extLst>
                    <a:ext uri="{837473B0-CC2E-450A-ABE3-18F120FF3D39}">
                      <a1611:picAttrSrcUrl xmlns:a1611="http://schemas.microsoft.com/office/drawing/2016/11/main" r:id="rId3"/>
                    </a:ext>
                  </a:extLst>
                </a:blip>
              </a:buBlip>
            </a:pPr>
            <a:r>
              <a:rPr lang="en-US" dirty="0"/>
              <a:t>Quick Hands-on and Code Walkthrough (using Python).</a:t>
            </a:r>
          </a:p>
          <a:p>
            <a:pPr algn="just">
              <a:buBlip>
                <a:blip r:embed="rId2">
                  <a:extLst>
                    <a:ext uri="{837473B0-CC2E-450A-ABE3-18F120FF3D39}">
                      <a1611:picAttrSrcUrl xmlns:a1611="http://schemas.microsoft.com/office/drawing/2016/11/main" r:id="rId3"/>
                    </a:ext>
                  </a:extLst>
                </a:blip>
              </a:buBlip>
            </a:pPr>
            <a:r>
              <a:rPr lang="en-US" dirty="0"/>
              <a:t>Tips to Train GANs Better.</a:t>
            </a:r>
          </a:p>
          <a:p>
            <a:pPr algn="just">
              <a:buBlip>
                <a:blip r:embed="rId2">
                  <a:extLst>
                    <a:ext uri="{837473B0-CC2E-450A-ABE3-18F120FF3D39}">
                      <a1611:picAttrSrcUrl xmlns:a1611="http://schemas.microsoft.com/office/drawing/2016/11/main" r:id="rId3"/>
                    </a:ext>
                  </a:extLst>
                </a:blip>
              </a:buBlip>
            </a:pPr>
            <a:r>
              <a:rPr lang="en-US" dirty="0"/>
              <a:t>Applications of GANs.</a:t>
            </a:r>
          </a:p>
          <a:p>
            <a:pPr algn="just">
              <a:buBlip>
                <a:blip r:embed="rId2">
                  <a:extLst>
                    <a:ext uri="{837473B0-CC2E-450A-ABE3-18F120FF3D39}">
                      <a1611:picAttrSrcUrl xmlns:a1611="http://schemas.microsoft.com/office/drawing/2016/11/main" r:id="rId3"/>
                    </a:ext>
                  </a:extLst>
                </a:blip>
              </a:buBlip>
            </a:pPr>
            <a:r>
              <a:rPr lang="en-US" dirty="0"/>
              <a:t>Roadmap to Further Study About GANs.</a:t>
            </a:r>
          </a:p>
          <a:p>
            <a:pPr algn="just">
              <a:buBlip>
                <a:blip r:embed="rId2">
                  <a:extLst>
                    <a:ext uri="{837473B0-CC2E-450A-ABE3-18F120FF3D39}">
                      <a1611:picAttrSrcUrl xmlns:a1611="http://schemas.microsoft.com/office/drawing/2016/11/main" r:id="rId3"/>
                    </a:ext>
                  </a:extLst>
                </a:blip>
              </a:buBlip>
            </a:pPr>
            <a:r>
              <a:rPr lang="en-IN" dirty="0"/>
              <a:t>End of Talk followed by Questions and Answers Session.</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8BD29E77-EF2A-4361-A389-E2F6D850291A}"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
        <p:nvSpPr>
          <p:cNvPr id="14" name="Callout: Right Arrow 13">
            <a:extLst>
              <a:ext uri="{FF2B5EF4-FFF2-40B4-BE49-F238E27FC236}">
                <a16:creationId xmlns:a16="http://schemas.microsoft.com/office/drawing/2014/main" id="{A77E051D-B322-447F-9395-DD8FCAB63116}"/>
              </a:ext>
            </a:extLst>
          </p:cNvPr>
          <p:cNvSpPr/>
          <p:nvPr/>
        </p:nvSpPr>
        <p:spPr>
          <a:xfrm>
            <a:off x="8235882" y="2337847"/>
            <a:ext cx="961534" cy="1091153"/>
          </a:xfrm>
          <a:prstGeom prst="rightArrowCallout">
            <a:avLst>
              <a:gd name="adj1" fmla="val 13235"/>
              <a:gd name="adj2" fmla="val 1471"/>
              <a:gd name="adj3" fmla="val 97549"/>
              <a:gd name="adj4" fmla="val 649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F3111A46-7F24-4BDA-907C-ACD0B6703408}"/>
              </a:ext>
            </a:extLst>
          </p:cNvPr>
          <p:cNvSpPr/>
          <p:nvPr/>
        </p:nvSpPr>
        <p:spPr>
          <a:xfrm>
            <a:off x="9387102" y="2694972"/>
            <a:ext cx="1214756" cy="369332"/>
          </a:xfrm>
          <a:prstGeom prst="rect">
            <a:avLst/>
          </a:prstGeom>
        </p:spPr>
        <p:txBody>
          <a:bodyPr wrap="none">
            <a:spAutoFit/>
          </a:bodyPr>
          <a:lstStyle/>
          <a:p>
            <a:r>
              <a:rPr lang="en-IN" dirty="0">
                <a:ln w="0"/>
                <a:solidFill>
                  <a:schemeClr val="accent1"/>
                </a:solidFill>
                <a:effectLst>
                  <a:outerShdw blurRad="38100" dist="25400" dir="5400000" algn="ctr" rotWithShape="0">
                    <a:srgbClr val="6E747A">
                      <a:alpha val="43000"/>
                    </a:srgbClr>
                  </a:outerShdw>
                </a:effectLst>
              </a:rPr>
              <a:t>10 Minutes</a:t>
            </a:r>
          </a:p>
        </p:txBody>
      </p:sp>
      <p:sp>
        <p:nvSpPr>
          <p:cNvPr id="16" name="Callout: Right Arrow 15">
            <a:extLst>
              <a:ext uri="{FF2B5EF4-FFF2-40B4-BE49-F238E27FC236}">
                <a16:creationId xmlns:a16="http://schemas.microsoft.com/office/drawing/2014/main" id="{7949DCB2-5C1B-43AA-98F9-6070CAD1A3CD}"/>
              </a:ext>
            </a:extLst>
          </p:cNvPr>
          <p:cNvSpPr/>
          <p:nvPr/>
        </p:nvSpPr>
        <p:spPr>
          <a:xfrm>
            <a:off x="8235882" y="3443570"/>
            <a:ext cx="961534" cy="1214899"/>
          </a:xfrm>
          <a:prstGeom prst="rightArrowCallout">
            <a:avLst>
              <a:gd name="adj1" fmla="val 13235"/>
              <a:gd name="adj2" fmla="val 1471"/>
              <a:gd name="adj3" fmla="val 97549"/>
              <a:gd name="adj4" fmla="val 64977"/>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458A2A7F-1705-4FE6-B2B3-293C3DF7DD7F}"/>
              </a:ext>
            </a:extLst>
          </p:cNvPr>
          <p:cNvSpPr/>
          <p:nvPr/>
        </p:nvSpPr>
        <p:spPr>
          <a:xfrm>
            <a:off x="9387102" y="3859068"/>
            <a:ext cx="1214756" cy="369332"/>
          </a:xfrm>
          <a:prstGeom prst="rect">
            <a:avLst/>
          </a:prstGeom>
        </p:spPr>
        <p:txBody>
          <a:bodyPr wrap="square">
            <a:spAutoFit/>
          </a:bodyPr>
          <a:lstStyle/>
          <a:p>
            <a:r>
              <a:rPr lang="en-IN" dirty="0">
                <a:ln w="0"/>
                <a:solidFill>
                  <a:srgbClr val="FF0000"/>
                </a:solidFill>
                <a:effectLst>
                  <a:outerShdw blurRad="38100" dist="25400" dir="5400000" algn="ctr" rotWithShape="0">
                    <a:srgbClr val="6E747A">
                      <a:alpha val="43000"/>
                    </a:srgbClr>
                  </a:outerShdw>
                </a:effectLst>
              </a:rPr>
              <a:t>20 Minutes</a:t>
            </a:r>
          </a:p>
        </p:txBody>
      </p:sp>
      <p:sp>
        <p:nvSpPr>
          <p:cNvPr id="20" name="Callout: Right Arrow 19">
            <a:extLst>
              <a:ext uri="{FF2B5EF4-FFF2-40B4-BE49-F238E27FC236}">
                <a16:creationId xmlns:a16="http://schemas.microsoft.com/office/drawing/2014/main" id="{073F0DE3-CD1E-4D31-81C7-F48DD34F3ED6}"/>
              </a:ext>
            </a:extLst>
          </p:cNvPr>
          <p:cNvSpPr/>
          <p:nvPr/>
        </p:nvSpPr>
        <p:spPr>
          <a:xfrm>
            <a:off x="8235882" y="4658469"/>
            <a:ext cx="961534" cy="1098723"/>
          </a:xfrm>
          <a:prstGeom prst="rightArrowCallout">
            <a:avLst>
              <a:gd name="adj1" fmla="val 13235"/>
              <a:gd name="adj2" fmla="val 1471"/>
              <a:gd name="adj3" fmla="val 97549"/>
              <a:gd name="adj4" fmla="val 64977"/>
            </a:avLst>
          </a:prstGeom>
          <a:solidFill>
            <a:srgbClr val="92D050"/>
          </a:solidFill>
          <a:ln>
            <a:solidFill>
              <a:srgbClr val="92D05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D3FC73E5-179D-4E83-AD0B-2F8EAC7CAEA9}"/>
              </a:ext>
            </a:extLst>
          </p:cNvPr>
          <p:cNvSpPr/>
          <p:nvPr/>
        </p:nvSpPr>
        <p:spPr>
          <a:xfrm>
            <a:off x="9387102" y="5023164"/>
            <a:ext cx="1214756" cy="369332"/>
          </a:xfrm>
          <a:prstGeom prst="rect">
            <a:avLst/>
          </a:prstGeom>
        </p:spPr>
        <p:txBody>
          <a:bodyPr wrap="square">
            <a:spAutoFit/>
          </a:bodyPr>
          <a:lstStyle/>
          <a:p>
            <a:r>
              <a:rPr lang="en-IN" dirty="0">
                <a:ln w="0"/>
                <a:solidFill>
                  <a:srgbClr val="92D050"/>
                </a:solidFill>
                <a:effectLst>
                  <a:outerShdw blurRad="38100" dist="25400" dir="5400000" algn="ctr" rotWithShape="0">
                    <a:srgbClr val="6E747A">
                      <a:alpha val="43000"/>
                    </a:srgbClr>
                  </a:outerShdw>
                </a:effectLst>
              </a:rPr>
              <a:t>10 Minutes</a:t>
            </a:r>
          </a:p>
        </p:txBody>
      </p:sp>
      <p:pic>
        <p:nvPicPr>
          <p:cNvPr id="22" name="Picture 4" descr="Image result for pycon thailand">
            <a:extLst>
              <a:ext uri="{FF2B5EF4-FFF2-40B4-BE49-F238E27FC236}">
                <a16:creationId xmlns:a16="http://schemas.microsoft.com/office/drawing/2014/main" id="{81D2B948-A2F2-49E0-8936-F6BF84D661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DFA8C449-D3D4-4EFE-8A85-515D00BEF625}"/>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24" name="Straight Connector 23">
            <a:extLst>
              <a:ext uri="{FF2B5EF4-FFF2-40B4-BE49-F238E27FC236}">
                <a16:creationId xmlns:a16="http://schemas.microsoft.com/office/drawing/2014/main" id="{8EA5789F-ED11-4249-B33A-175774F979DD}"/>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3730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Continued…</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14456BBD-6236-4C86-9090-9DDCC61F4D86}"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30</a:t>
            </a:fld>
            <a:endParaRPr lang="en-US" dirty="0"/>
          </a:p>
        </p:txBody>
      </p:sp>
      <p:pic>
        <p:nvPicPr>
          <p:cNvPr id="13" name="Picture 4" descr="Image result for pycon thailand">
            <a:extLst>
              <a:ext uri="{FF2B5EF4-FFF2-40B4-BE49-F238E27FC236}">
                <a16:creationId xmlns:a16="http://schemas.microsoft.com/office/drawing/2014/main" id="{D780E4E8-18F4-453B-89B2-0730355745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9E258114-EF92-4F2C-9AC6-2110ACCD0304}"/>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15" name="Straight Connector 14">
            <a:extLst>
              <a:ext uri="{FF2B5EF4-FFF2-40B4-BE49-F238E27FC236}">
                <a16:creationId xmlns:a16="http://schemas.microsoft.com/office/drawing/2014/main" id="{C6027EE5-5667-4608-BE59-8FE30A9756D9}"/>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9CC55022-9C53-41E1-B188-1A02448F9681}"/>
              </a:ext>
            </a:extLst>
          </p:cNvPr>
          <p:cNvSpPr txBox="1">
            <a:spLocks/>
          </p:cNvSpPr>
          <p:nvPr/>
        </p:nvSpPr>
        <p:spPr>
          <a:xfrm>
            <a:off x="581191" y="1395585"/>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cap="none" dirty="0">
                <a:solidFill>
                  <a:srgbClr val="4A66AC"/>
                </a:solidFill>
              </a:rPr>
              <a:t>~ CycleGAN </a:t>
            </a:r>
            <a:r>
              <a:rPr lang="en-IN" cap="none" dirty="0">
                <a:solidFill>
                  <a:srgbClr val="4A66AC"/>
                </a:solidFill>
                <a:hlinkClick r:id="rId3"/>
              </a:rPr>
              <a:t>[Link]</a:t>
            </a:r>
            <a:r>
              <a:rPr lang="en-IN" cap="none" dirty="0">
                <a:solidFill>
                  <a:srgbClr val="4A66AC"/>
                </a:solidFill>
              </a:rPr>
              <a:t>:</a:t>
            </a:r>
          </a:p>
        </p:txBody>
      </p:sp>
      <p:pic>
        <p:nvPicPr>
          <p:cNvPr id="38914" name="Picture 2" descr="https://cdn-images-1.medium.com/max/1000/1*HaExieykcOT5oI2_xKisrQ.png">
            <a:extLst>
              <a:ext uri="{FF2B5EF4-FFF2-40B4-BE49-F238E27FC236}">
                <a16:creationId xmlns:a16="http://schemas.microsoft.com/office/drawing/2014/main" id="{EB907C1C-48B5-4A88-94D7-B533AAC60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86" y="2501964"/>
            <a:ext cx="3672789" cy="3357268"/>
          </a:xfrm>
          <a:prstGeom prst="rect">
            <a:avLst/>
          </a:prstGeom>
          <a:noFill/>
          <a:extLst>
            <a:ext uri="{909E8E84-426E-40DD-AFC4-6F175D3DCCD1}">
              <a14:hiddenFill xmlns:a14="http://schemas.microsoft.com/office/drawing/2010/main">
                <a:solidFill>
                  <a:srgbClr val="FFFFFF"/>
                </a:solidFill>
              </a14:hiddenFill>
            </a:ext>
          </a:extLst>
        </p:spPr>
      </p:pic>
      <p:pic>
        <p:nvPicPr>
          <p:cNvPr id="38916" name="Picture 4" descr="Image result for cyclegan">
            <a:extLst>
              <a:ext uri="{FF2B5EF4-FFF2-40B4-BE49-F238E27FC236}">
                <a16:creationId xmlns:a16="http://schemas.microsoft.com/office/drawing/2014/main" id="{8B210DA6-4F39-41D5-88CF-2BD8AD7239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25772" y="1864777"/>
            <a:ext cx="5785035" cy="4191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9502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Continued…</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14456BBD-6236-4C86-9090-9DDCC61F4D86}"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31</a:t>
            </a:fld>
            <a:endParaRPr lang="en-US" dirty="0"/>
          </a:p>
        </p:txBody>
      </p:sp>
      <p:pic>
        <p:nvPicPr>
          <p:cNvPr id="13" name="Picture 4" descr="Image result for pycon thailand">
            <a:extLst>
              <a:ext uri="{FF2B5EF4-FFF2-40B4-BE49-F238E27FC236}">
                <a16:creationId xmlns:a16="http://schemas.microsoft.com/office/drawing/2014/main" id="{D780E4E8-18F4-453B-89B2-0730355745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9E258114-EF92-4F2C-9AC6-2110ACCD0304}"/>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15" name="Straight Connector 14">
            <a:extLst>
              <a:ext uri="{FF2B5EF4-FFF2-40B4-BE49-F238E27FC236}">
                <a16:creationId xmlns:a16="http://schemas.microsoft.com/office/drawing/2014/main" id="{C6027EE5-5667-4608-BE59-8FE30A9756D9}"/>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9CC55022-9C53-41E1-B188-1A02448F9681}"/>
              </a:ext>
            </a:extLst>
          </p:cNvPr>
          <p:cNvSpPr txBox="1">
            <a:spLocks/>
          </p:cNvSpPr>
          <p:nvPr/>
        </p:nvSpPr>
        <p:spPr>
          <a:xfrm>
            <a:off x="581191" y="1395585"/>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cap="none" dirty="0">
                <a:solidFill>
                  <a:srgbClr val="4A66AC"/>
                </a:solidFill>
              </a:rPr>
              <a:t>~ PixelDTGAN - Suggesting Merchandise based on Real Photos </a:t>
            </a:r>
            <a:r>
              <a:rPr lang="en-IN" cap="none" dirty="0">
                <a:solidFill>
                  <a:srgbClr val="4A66AC"/>
                </a:solidFill>
                <a:hlinkClick r:id="rId3"/>
              </a:rPr>
              <a:t>[Link]</a:t>
            </a:r>
            <a:r>
              <a:rPr lang="en-IN" cap="none" dirty="0">
                <a:solidFill>
                  <a:srgbClr val="4A66AC"/>
                </a:solidFill>
              </a:rPr>
              <a:t>:</a:t>
            </a:r>
          </a:p>
        </p:txBody>
      </p:sp>
      <p:pic>
        <p:nvPicPr>
          <p:cNvPr id="39938" name="Picture 2" descr="https://cdn-images-1.medium.com/max/1000/1*CDKsGxvpxKZ9WIfipPOMlg.png">
            <a:extLst>
              <a:ext uri="{FF2B5EF4-FFF2-40B4-BE49-F238E27FC236}">
                <a16:creationId xmlns:a16="http://schemas.microsoft.com/office/drawing/2014/main" id="{314D5159-E685-4F74-99F9-EFEA25C156B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558"/>
          <a:stretch/>
        </p:blipFill>
        <p:spPr bwMode="auto">
          <a:xfrm>
            <a:off x="2464898" y="2527904"/>
            <a:ext cx="7262201" cy="3301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605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Continued…</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14456BBD-6236-4C86-9090-9DDCC61F4D86}"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32</a:t>
            </a:fld>
            <a:endParaRPr lang="en-US" dirty="0"/>
          </a:p>
        </p:txBody>
      </p:sp>
      <p:pic>
        <p:nvPicPr>
          <p:cNvPr id="13" name="Picture 4" descr="Image result for pycon thailand">
            <a:extLst>
              <a:ext uri="{FF2B5EF4-FFF2-40B4-BE49-F238E27FC236}">
                <a16:creationId xmlns:a16="http://schemas.microsoft.com/office/drawing/2014/main" id="{D780E4E8-18F4-453B-89B2-0730355745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9E258114-EF92-4F2C-9AC6-2110ACCD0304}"/>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15" name="Straight Connector 14">
            <a:extLst>
              <a:ext uri="{FF2B5EF4-FFF2-40B4-BE49-F238E27FC236}">
                <a16:creationId xmlns:a16="http://schemas.microsoft.com/office/drawing/2014/main" id="{C6027EE5-5667-4608-BE59-8FE30A9756D9}"/>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9CC55022-9C53-41E1-B188-1A02448F9681}"/>
              </a:ext>
            </a:extLst>
          </p:cNvPr>
          <p:cNvSpPr txBox="1">
            <a:spLocks/>
          </p:cNvSpPr>
          <p:nvPr/>
        </p:nvSpPr>
        <p:spPr>
          <a:xfrm>
            <a:off x="581191" y="1395585"/>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cap="none" dirty="0">
                <a:solidFill>
                  <a:srgbClr val="4A66AC"/>
                </a:solidFill>
              </a:rPr>
              <a:t>~ SRGAN </a:t>
            </a:r>
            <a:r>
              <a:rPr lang="en-IN" cap="none" dirty="0">
                <a:solidFill>
                  <a:srgbClr val="4A66AC"/>
                </a:solidFill>
                <a:hlinkClick r:id="rId3"/>
              </a:rPr>
              <a:t>[Link to Paper]</a:t>
            </a:r>
            <a:r>
              <a:rPr lang="en-IN" cap="none" dirty="0">
                <a:solidFill>
                  <a:srgbClr val="4A66AC"/>
                </a:solidFill>
              </a:rPr>
              <a:t>:</a:t>
            </a:r>
          </a:p>
        </p:txBody>
      </p:sp>
      <p:pic>
        <p:nvPicPr>
          <p:cNvPr id="40962" name="Picture 2" descr="https://cdn-images-1.medium.com/max/1000/1*5tuN3sDrbq9ug2BdeTwiQQ.png">
            <a:extLst>
              <a:ext uri="{FF2B5EF4-FFF2-40B4-BE49-F238E27FC236}">
                <a16:creationId xmlns:a16="http://schemas.microsoft.com/office/drawing/2014/main" id="{8A3F310E-EDA2-4342-B39D-816B6AB05E1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8007"/>
          <a:stretch/>
        </p:blipFill>
        <p:spPr bwMode="auto">
          <a:xfrm>
            <a:off x="1757121" y="2441919"/>
            <a:ext cx="8677756" cy="3472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157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Continued…</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14456BBD-6236-4C86-9090-9DDCC61F4D86}"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33</a:t>
            </a:fld>
            <a:endParaRPr lang="en-US" dirty="0"/>
          </a:p>
        </p:txBody>
      </p:sp>
      <p:pic>
        <p:nvPicPr>
          <p:cNvPr id="13" name="Picture 4" descr="Image result for pycon thailand">
            <a:extLst>
              <a:ext uri="{FF2B5EF4-FFF2-40B4-BE49-F238E27FC236}">
                <a16:creationId xmlns:a16="http://schemas.microsoft.com/office/drawing/2014/main" id="{D780E4E8-18F4-453B-89B2-0730355745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9E258114-EF92-4F2C-9AC6-2110ACCD0304}"/>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15" name="Straight Connector 14">
            <a:extLst>
              <a:ext uri="{FF2B5EF4-FFF2-40B4-BE49-F238E27FC236}">
                <a16:creationId xmlns:a16="http://schemas.microsoft.com/office/drawing/2014/main" id="{C6027EE5-5667-4608-BE59-8FE30A9756D9}"/>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9CC55022-9C53-41E1-B188-1A02448F9681}"/>
              </a:ext>
            </a:extLst>
          </p:cNvPr>
          <p:cNvSpPr txBox="1">
            <a:spLocks/>
          </p:cNvSpPr>
          <p:nvPr/>
        </p:nvSpPr>
        <p:spPr>
          <a:xfrm>
            <a:off x="581191" y="1395585"/>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cap="none" dirty="0">
                <a:solidFill>
                  <a:srgbClr val="4A66AC"/>
                </a:solidFill>
              </a:rPr>
              <a:t>~ Progressive GAN - First Commercial-like Image Quality </a:t>
            </a:r>
            <a:r>
              <a:rPr lang="en-IN" cap="none" dirty="0">
                <a:solidFill>
                  <a:srgbClr val="4A66AC"/>
                </a:solidFill>
                <a:hlinkClick r:id="rId3"/>
              </a:rPr>
              <a:t>[Link to Paper]</a:t>
            </a:r>
            <a:r>
              <a:rPr lang="en-IN" cap="none" dirty="0">
                <a:solidFill>
                  <a:srgbClr val="4A66AC"/>
                </a:solidFill>
              </a:rPr>
              <a:t>:</a:t>
            </a:r>
          </a:p>
        </p:txBody>
      </p:sp>
      <p:pic>
        <p:nvPicPr>
          <p:cNvPr id="41986" name="Picture 2" descr="https://cdn-images-1.medium.com/max/1000/1*UsiBSjHy8ut5GSAT8f7bIQ.png">
            <a:extLst>
              <a:ext uri="{FF2B5EF4-FFF2-40B4-BE49-F238E27FC236}">
                <a16:creationId xmlns:a16="http://schemas.microsoft.com/office/drawing/2014/main" id="{E0590A67-A548-4D8D-AB01-8E8689E025A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3382"/>
          <a:stretch/>
        </p:blipFill>
        <p:spPr bwMode="auto">
          <a:xfrm>
            <a:off x="2637395" y="2441919"/>
            <a:ext cx="6917210" cy="3493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4359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Continued…</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14456BBD-6236-4C86-9090-9DDCC61F4D86}"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34</a:t>
            </a:fld>
            <a:endParaRPr lang="en-US" dirty="0"/>
          </a:p>
        </p:txBody>
      </p:sp>
      <p:pic>
        <p:nvPicPr>
          <p:cNvPr id="13" name="Picture 4" descr="Image result for pycon thailand">
            <a:extLst>
              <a:ext uri="{FF2B5EF4-FFF2-40B4-BE49-F238E27FC236}">
                <a16:creationId xmlns:a16="http://schemas.microsoft.com/office/drawing/2014/main" id="{D780E4E8-18F4-453B-89B2-0730355745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9E258114-EF92-4F2C-9AC6-2110ACCD0304}"/>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15" name="Straight Connector 14">
            <a:extLst>
              <a:ext uri="{FF2B5EF4-FFF2-40B4-BE49-F238E27FC236}">
                <a16:creationId xmlns:a16="http://schemas.microsoft.com/office/drawing/2014/main" id="{C6027EE5-5667-4608-BE59-8FE30A9756D9}"/>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9CC55022-9C53-41E1-B188-1A02448F9681}"/>
              </a:ext>
            </a:extLst>
          </p:cNvPr>
          <p:cNvSpPr txBox="1">
            <a:spLocks/>
          </p:cNvSpPr>
          <p:nvPr/>
        </p:nvSpPr>
        <p:spPr>
          <a:xfrm>
            <a:off x="581191" y="1395585"/>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cap="none" dirty="0">
                <a:solidFill>
                  <a:srgbClr val="4A66AC"/>
                </a:solidFill>
              </a:rPr>
              <a:t>~ Test-to-Image using Stack GAN </a:t>
            </a:r>
            <a:r>
              <a:rPr lang="en-IN" cap="none" dirty="0">
                <a:solidFill>
                  <a:srgbClr val="4A66AC"/>
                </a:solidFill>
                <a:hlinkClick r:id="rId3"/>
              </a:rPr>
              <a:t>[Link]</a:t>
            </a:r>
            <a:r>
              <a:rPr lang="en-IN" cap="none" dirty="0">
                <a:solidFill>
                  <a:srgbClr val="4A66AC"/>
                </a:solidFill>
              </a:rPr>
              <a:t>:</a:t>
            </a:r>
          </a:p>
        </p:txBody>
      </p:sp>
      <p:pic>
        <p:nvPicPr>
          <p:cNvPr id="44034" name="Picture 2" descr="https://cdn-images-1.medium.com/max/1000/1*okKk6wH36cuCbQJdmkP7ng.png">
            <a:extLst>
              <a:ext uri="{FF2B5EF4-FFF2-40B4-BE49-F238E27FC236}">
                <a16:creationId xmlns:a16="http://schemas.microsoft.com/office/drawing/2014/main" id="{BD994936-5F9F-43D7-BB6E-E9C427DEBE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499" y="2795415"/>
            <a:ext cx="95250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7151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Continued…</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14456BBD-6236-4C86-9090-9DDCC61F4D86}"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35</a:t>
            </a:fld>
            <a:endParaRPr lang="en-US" dirty="0"/>
          </a:p>
        </p:txBody>
      </p:sp>
      <p:pic>
        <p:nvPicPr>
          <p:cNvPr id="13" name="Picture 4" descr="Image result for pycon thailand">
            <a:extLst>
              <a:ext uri="{FF2B5EF4-FFF2-40B4-BE49-F238E27FC236}">
                <a16:creationId xmlns:a16="http://schemas.microsoft.com/office/drawing/2014/main" id="{D780E4E8-18F4-453B-89B2-0730355745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9E258114-EF92-4F2C-9AC6-2110ACCD0304}"/>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15" name="Straight Connector 14">
            <a:extLst>
              <a:ext uri="{FF2B5EF4-FFF2-40B4-BE49-F238E27FC236}">
                <a16:creationId xmlns:a16="http://schemas.microsoft.com/office/drawing/2014/main" id="{C6027EE5-5667-4608-BE59-8FE30A9756D9}"/>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9CC55022-9C53-41E1-B188-1A02448F9681}"/>
              </a:ext>
            </a:extLst>
          </p:cNvPr>
          <p:cNvSpPr txBox="1">
            <a:spLocks/>
          </p:cNvSpPr>
          <p:nvPr/>
        </p:nvSpPr>
        <p:spPr>
          <a:xfrm>
            <a:off x="581191" y="1395585"/>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cap="none" dirty="0">
                <a:solidFill>
                  <a:srgbClr val="4A66AC"/>
                </a:solidFill>
              </a:rPr>
              <a:t>~ Image Inpainting using Context Encoder </a:t>
            </a:r>
            <a:r>
              <a:rPr lang="en-IN" cap="none" dirty="0">
                <a:solidFill>
                  <a:srgbClr val="4A66AC"/>
                </a:solidFill>
                <a:hlinkClick r:id="rId3"/>
              </a:rPr>
              <a:t>[Link]</a:t>
            </a:r>
            <a:r>
              <a:rPr lang="en-IN" cap="none" dirty="0">
                <a:solidFill>
                  <a:srgbClr val="4A66AC"/>
                </a:solidFill>
              </a:rPr>
              <a:t>:</a:t>
            </a:r>
          </a:p>
        </p:txBody>
      </p:sp>
      <p:pic>
        <p:nvPicPr>
          <p:cNvPr id="43012" name="Picture 4" descr="https://cdn-images-1.medium.com/max/1000/1*iS6gcnlqKYWlkFWlpL-uJA.png">
            <a:extLst>
              <a:ext uri="{FF2B5EF4-FFF2-40B4-BE49-F238E27FC236}">
                <a16:creationId xmlns:a16="http://schemas.microsoft.com/office/drawing/2014/main" id="{0286A8C6-E021-4E51-9473-F6EDABDFCE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2114" y="2409385"/>
            <a:ext cx="5607770" cy="3605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57354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Continued…</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14456BBD-6236-4C86-9090-9DDCC61F4D86}"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36</a:t>
            </a:fld>
            <a:endParaRPr lang="en-US" dirty="0"/>
          </a:p>
        </p:txBody>
      </p:sp>
      <p:pic>
        <p:nvPicPr>
          <p:cNvPr id="13" name="Picture 4" descr="Image result for pycon thailand">
            <a:extLst>
              <a:ext uri="{FF2B5EF4-FFF2-40B4-BE49-F238E27FC236}">
                <a16:creationId xmlns:a16="http://schemas.microsoft.com/office/drawing/2014/main" id="{D780E4E8-18F4-453B-89B2-0730355745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9E258114-EF92-4F2C-9AC6-2110ACCD0304}"/>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15" name="Straight Connector 14">
            <a:extLst>
              <a:ext uri="{FF2B5EF4-FFF2-40B4-BE49-F238E27FC236}">
                <a16:creationId xmlns:a16="http://schemas.microsoft.com/office/drawing/2014/main" id="{C6027EE5-5667-4608-BE59-8FE30A9756D9}"/>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9CC55022-9C53-41E1-B188-1A02448F9681}"/>
              </a:ext>
            </a:extLst>
          </p:cNvPr>
          <p:cNvSpPr txBox="1">
            <a:spLocks/>
          </p:cNvSpPr>
          <p:nvPr/>
        </p:nvSpPr>
        <p:spPr>
          <a:xfrm>
            <a:off x="581191" y="1395585"/>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cap="none" dirty="0">
                <a:solidFill>
                  <a:srgbClr val="4A66AC"/>
                </a:solidFill>
              </a:rPr>
              <a:t>~ Image-to-Image Translation using Pix2Pix </a:t>
            </a:r>
            <a:r>
              <a:rPr lang="en-IN" cap="none" dirty="0">
                <a:solidFill>
                  <a:srgbClr val="4A66AC"/>
                </a:solidFill>
                <a:hlinkClick r:id="rId3"/>
              </a:rPr>
              <a:t>[Link]</a:t>
            </a:r>
            <a:r>
              <a:rPr lang="en-IN" cap="none" dirty="0">
                <a:solidFill>
                  <a:srgbClr val="4A66AC"/>
                </a:solidFill>
              </a:rPr>
              <a:t>:</a:t>
            </a:r>
          </a:p>
        </p:txBody>
      </p:sp>
      <p:pic>
        <p:nvPicPr>
          <p:cNvPr id="45058" name="Picture 2" descr="https://cdn-images-1.medium.com/max/1000/1*A79CnzKL10a-W8YaZyAwcQ.png">
            <a:extLst>
              <a:ext uri="{FF2B5EF4-FFF2-40B4-BE49-F238E27FC236}">
                <a16:creationId xmlns:a16="http://schemas.microsoft.com/office/drawing/2014/main" id="{A030E987-A224-4433-BFFC-34A02ECF77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499" y="2441919"/>
            <a:ext cx="9525000" cy="3638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32181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Acknowledgements</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a:xfrm>
            <a:off x="581192" y="2180496"/>
            <a:ext cx="7284851" cy="3678303"/>
          </a:xfrm>
        </p:spPr>
        <p:txBody>
          <a:bodyPr>
            <a:normAutofit fontScale="92500" lnSpcReduction="20000"/>
          </a:bodyPr>
          <a:lstStyle/>
          <a:p>
            <a:pPr algn="just">
              <a:buBlip>
                <a:blip r:embed="rId2"/>
              </a:buBlip>
            </a:pPr>
            <a:r>
              <a:rPr lang="en-IN" sz="2400" dirty="0"/>
              <a:t>I thank PyCon Thailand’s organizers and all the team members for making this happen.</a:t>
            </a:r>
          </a:p>
          <a:p>
            <a:pPr algn="just">
              <a:buBlip>
                <a:blip r:embed="rId2"/>
              </a:buBlip>
            </a:pPr>
            <a:r>
              <a:rPr lang="en-IN" sz="2400" dirty="0"/>
              <a:t>I would like to thank Dr. Ian Goodfellow and all the researchers who have contributed towards the concept of GANs.</a:t>
            </a:r>
          </a:p>
          <a:p>
            <a:pPr algn="just">
              <a:buBlip>
                <a:blip r:embed="rId2"/>
              </a:buBlip>
            </a:pPr>
            <a:r>
              <a:rPr lang="en-IN" sz="2400" dirty="0"/>
              <a:t>My sincere thanks to Prof. Cian O’Donnell, University of Bristol, UK and Prof. Carl Henrik Ek, University of Bristol, UK for imparting invaluable knowledge to me in this domain.</a:t>
            </a:r>
          </a:p>
          <a:p>
            <a:pPr algn="just">
              <a:buBlip>
                <a:blip r:embed="rId2"/>
              </a:buBlip>
            </a:pPr>
            <a:r>
              <a:rPr lang="en-IN" sz="2400" dirty="0"/>
              <a:t>I would like to thank Bigbasket, India and all my team members for supporting and motivating me.</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3CDEDD3D-4127-4269-8DCA-882EF45B3EC6}"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37</a:t>
            </a:fld>
            <a:endParaRPr lang="en-US" dirty="0"/>
          </a:p>
        </p:txBody>
      </p:sp>
      <p:pic>
        <p:nvPicPr>
          <p:cNvPr id="13314" name="Picture 2" descr="Image result for university of bristol logo">
            <a:extLst>
              <a:ext uri="{FF2B5EF4-FFF2-40B4-BE49-F238E27FC236}">
                <a16:creationId xmlns:a16="http://schemas.microsoft.com/office/drawing/2014/main" id="{D9EB94ED-929A-413A-A16C-0D6B1D28AF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6222" y="3827816"/>
            <a:ext cx="2499511" cy="755061"/>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Image result for bigbasket india">
            <a:extLst>
              <a:ext uri="{FF2B5EF4-FFF2-40B4-BE49-F238E27FC236}">
                <a16:creationId xmlns:a16="http://schemas.microsoft.com/office/drawing/2014/main" id="{22FD1C26-6D8C-4982-9DA1-4B3586BD2B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27180" y="4691728"/>
            <a:ext cx="2177593" cy="1136704"/>
          </a:xfrm>
          <a:prstGeom prst="rect">
            <a:avLst/>
          </a:prstGeom>
          <a:noFill/>
          <a:extLst>
            <a:ext uri="{909E8E84-426E-40DD-AFC4-6F175D3DCCD1}">
              <a14:hiddenFill xmlns:a14="http://schemas.microsoft.com/office/drawing/2010/main">
                <a:solidFill>
                  <a:srgbClr val="FFFFFF"/>
                </a:solidFill>
              </a14:hiddenFill>
            </a:ext>
          </a:extLst>
        </p:spPr>
      </p:pic>
      <p:pic>
        <p:nvPicPr>
          <p:cNvPr id="13322" name="Picture 10" descr="Image result for dr. ian goodfellow">
            <a:extLst>
              <a:ext uri="{FF2B5EF4-FFF2-40B4-BE49-F238E27FC236}">
                <a16:creationId xmlns:a16="http://schemas.microsoft.com/office/drawing/2014/main" id="{0A009A87-B1DC-4733-83CB-0CBC92AB6C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544" t="13590" r="23952" b="14182"/>
          <a:stretch/>
        </p:blipFill>
        <p:spPr bwMode="auto">
          <a:xfrm>
            <a:off x="9251191" y="2377811"/>
            <a:ext cx="1529569" cy="130474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pycon thailand">
            <a:extLst>
              <a:ext uri="{FF2B5EF4-FFF2-40B4-BE49-F238E27FC236}">
                <a16:creationId xmlns:a16="http://schemas.microsoft.com/office/drawing/2014/main" id="{DC7C387E-0752-4698-B40E-F34D7D7FAB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5088040-8F3B-457C-BFFE-36BAF448D283}"/>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20" name="Straight Connector 19">
            <a:extLst>
              <a:ext uri="{FF2B5EF4-FFF2-40B4-BE49-F238E27FC236}">
                <a16:creationId xmlns:a16="http://schemas.microsoft.com/office/drawing/2014/main" id="{AB5A6315-49A0-4E59-AEA8-EB0147271666}"/>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96800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Catch Me Next At…</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a:xfrm>
            <a:off x="581192" y="2180496"/>
            <a:ext cx="11029606" cy="3678303"/>
          </a:xfrm>
        </p:spPr>
        <p:txBody>
          <a:bodyPr>
            <a:normAutofit/>
          </a:bodyPr>
          <a:lstStyle/>
          <a:p>
            <a:pPr algn="just">
              <a:buBlip>
                <a:blip r:embed="rId2"/>
              </a:buBlip>
            </a:pPr>
            <a:r>
              <a:rPr lang="en-IN" sz="2400" dirty="0"/>
              <a:t>Speaking at GeoPython, Basel, Switzerland [June 25 – 27, 2019].</a:t>
            </a:r>
          </a:p>
          <a:p>
            <a:pPr algn="just">
              <a:buBlip>
                <a:blip r:embed="rId2"/>
              </a:buBlip>
            </a:pPr>
            <a:r>
              <a:rPr lang="en-IN" sz="2400" dirty="0"/>
              <a:t>Speaking at EuroPython, Switzerland [July 8 – 14, 2019].</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3CDEDD3D-4127-4269-8DCA-882EF45B3EC6}"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38</a:t>
            </a:fld>
            <a:endParaRPr lang="en-US" dirty="0"/>
          </a:p>
        </p:txBody>
      </p:sp>
      <p:pic>
        <p:nvPicPr>
          <p:cNvPr id="18" name="Picture 4" descr="Image result for pycon thailand">
            <a:extLst>
              <a:ext uri="{FF2B5EF4-FFF2-40B4-BE49-F238E27FC236}">
                <a16:creationId xmlns:a16="http://schemas.microsoft.com/office/drawing/2014/main" id="{DC7C387E-0752-4698-B40E-F34D7D7FAB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5088040-8F3B-457C-BFFE-36BAF448D283}"/>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20" name="Straight Connector 19">
            <a:extLst>
              <a:ext uri="{FF2B5EF4-FFF2-40B4-BE49-F238E27FC236}">
                <a16:creationId xmlns:a16="http://schemas.microsoft.com/office/drawing/2014/main" id="{AB5A6315-49A0-4E59-AEA8-EB0147271666}"/>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77526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F28C0AB-7F7D-4260-A714-AFE7558250C8}"/>
              </a:ext>
            </a:extLst>
          </p:cNvPr>
          <p:cNvSpPr/>
          <p:nvPr/>
        </p:nvSpPr>
        <p:spPr>
          <a:xfrm>
            <a:off x="5882326" y="1140643"/>
            <a:ext cx="5822033" cy="1943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5EC11837-022A-4B93-8AFA-64CD7AAEAE80}"/>
              </a:ext>
            </a:extLst>
          </p:cNvPr>
          <p:cNvSpPr/>
          <p:nvPr/>
        </p:nvSpPr>
        <p:spPr>
          <a:xfrm>
            <a:off x="4837014" y="3329416"/>
            <a:ext cx="6610399" cy="3416320"/>
          </a:xfrm>
          <a:prstGeom prst="rect">
            <a:avLst/>
          </a:prstGeom>
          <a:noFill/>
        </p:spPr>
        <p:txBody>
          <a:bodyPr wrap="none" lIns="91440" tIns="45720" rIns="91440" bIns="45720">
            <a:spAutoFit/>
          </a:bodyPr>
          <a:lstStyle/>
          <a:p>
            <a:r>
              <a:rPr lang="en-US" sz="3600" dirty="0">
                <a:ln w="6600">
                  <a:solidFill>
                    <a:schemeClr val="accent2"/>
                  </a:solidFill>
                  <a:prstDash val="solid"/>
                </a:ln>
                <a:solidFill>
                  <a:srgbClr val="FFFFFF"/>
                </a:solidFill>
              </a:rPr>
              <a:t>Anmol Krishan Sachdeva</a:t>
            </a:r>
          </a:p>
          <a:p>
            <a:r>
              <a:rPr lang="en-US" sz="2400" dirty="0">
                <a:ln w="6600">
                  <a:solidFill>
                    <a:schemeClr val="accent2"/>
                  </a:solidFill>
                  <a:prstDash val="solid"/>
                </a:ln>
                <a:solidFill>
                  <a:srgbClr val="FFFFFF"/>
                </a:solidFill>
              </a:rPr>
              <a:t>Platform Software Engineer - Bigbasket, India</a:t>
            </a:r>
          </a:p>
          <a:p>
            <a:r>
              <a:rPr lang="en-US" sz="2400" dirty="0">
                <a:ln w="6600">
                  <a:solidFill>
                    <a:schemeClr val="accent2"/>
                  </a:solidFill>
                  <a:prstDash val="solid"/>
                </a:ln>
                <a:solidFill>
                  <a:srgbClr val="FFFFFF"/>
                </a:solidFill>
              </a:rPr>
              <a:t>MSc Advanced Computing, University of Bristol, UK</a:t>
            </a:r>
          </a:p>
          <a:p>
            <a:r>
              <a:rPr lang="en-US" sz="2400" dirty="0">
                <a:ln w="6600">
                  <a:solidFill>
                    <a:schemeClr val="accent2"/>
                  </a:solidFill>
                  <a:prstDash val="solid"/>
                </a:ln>
                <a:solidFill>
                  <a:srgbClr val="FFFFFF"/>
                </a:solidFill>
              </a:rPr>
              <a:t>Email Id: greatdevaks@gmail.com</a:t>
            </a:r>
          </a:p>
          <a:p>
            <a:r>
              <a:rPr lang="en-US" sz="2400" dirty="0">
                <a:ln w="6600">
                  <a:solidFill>
                    <a:schemeClr val="accent2"/>
                  </a:solidFill>
                  <a:prstDash val="solid"/>
                </a:ln>
                <a:solidFill>
                  <a:srgbClr val="FFFFFF"/>
                </a:solidFill>
              </a:rPr>
              <a:t>LinkedIn: https://www.linkedin.com/in/greatdevaks</a:t>
            </a:r>
          </a:p>
          <a:p>
            <a:r>
              <a:rPr lang="en-US" sz="2400" dirty="0">
                <a:ln w="6600">
                  <a:solidFill>
                    <a:schemeClr val="accent2"/>
                  </a:solidFill>
                  <a:prstDash val="solid"/>
                </a:ln>
                <a:solidFill>
                  <a:srgbClr val="FFFFFF"/>
                </a:solidFill>
              </a:rPr>
              <a:t>Twitter: https://www.twitter.com/greatdevaks</a:t>
            </a:r>
          </a:p>
          <a:p>
            <a:r>
              <a:rPr lang="en-US" sz="2400" dirty="0">
                <a:ln w="6600">
                  <a:solidFill>
                    <a:schemeClr val="accent2"/>
                  </a:solidFill>
                  <a:prstDash val="solid"/>
                </a:ln>
                <a:solidFill>
                  <a:srgbClr val="FFFFFF"/>
                </a:solidFill>
              </a:rPr>
              <a:t>GitHub: https://www.github.com/greatdevaks</a:t>
            </a:r>
          </a:p>
          <a:p>
            <a:endParaRPr lang="en-US" sz="3600" dirty="0">
              <a:ln w="6600">
                <a:solidFill>
                  <a:schemeClr val="accent2"/>
                </a:solidFill>
                <a:prstDash val="solid"/>
              </a:ln>
              <a:solidFill>
                <a:srgbClr val="FFFFFF"/>
              </a:solidFill>
            </a:endParaRPr>
          </a:p>
        </p:txBody>
      </p:sp>
      <p:sp>
        <p:nvSpPr>
          <p:cNvPr id="2" name="Title 1">
            <a:extLst>
              <a:ext uri="{FF2B5EF4-FFF2-40B4-BE49-F238E27FC236}">
                <a16:creationId xmlns:a16="http://schemas.microsoft.com/office/drawing/2014/main" id="{F402A904-1DE2-4AF1-A015-F17F78616A6E}"/>
              </a:ext>
            </a:extLst>
          </p:cNvPr>
          <p:cNvSpPr>
            <a:spLocks noGrp="1"/>
          </p:cNvSpPr>
          <p:nvPr>
            <p:ph type="ctrTitle"/>
          </p:nvPr>
        </p:nvSpPr>
        <p:spPr/>
        <p:txBody>
          <a:bodyPr>
            <a:noAutofit/>
          </a:bodyPr>
          <a:lstStyle/>
          <a:p>
            <a:r>
              <a:rPr lang="en-IN" cap="none" dirty="0"/>
              <a:t>Thanks a lot for being </a:t>
            </a:r>
            <a:br>
              <a:rPr lang="en-IN" cap="none" dirty="0"/>
            </a:br>
            <a:r>
              <a:rPr lang="en-IN" cap="none" dirty="0"/>
              <a:t>such a nice audience</a:t>
            </a:r>
          </a:p>
        </p:txBody>
      </p:sp>
      <p:sp>
        <p:nvSpPr>
          <p:cNvPr id="5" name="Subtitle 4">
            <a:extLst>
              <a:ext uri="{FF2B5EF4-FFF2-40B4-BE49-F238E27FC236}">
                <a16:creationId xmlns:a16="http://schemas.microsoft.com/office/drawing/2014/main" id="{C2A57084-7489-4F0C-8547-AD833E678E2C}"/>
              </a:ext>
            </a:extLst>
          </p:cNvPr>
          <p:cNvSpPr>
            <a:spLocks noGrp="1"/>
          </p:cNvSpPr>
          <p:nvPr>
            <p:ph type="subTitle" idx="1"/>
          </p:nvPr>
        </p:nvSpPr>
        <p:spPr/>
        <p:txBody>
          <a:bodyPr/>
          <a:lstStyle/>
          <a:p>
            <a:r>
              <a:rPr lang="en-IN" dirty="0"/>
              <a:t>I WILL BE happy to answer YOUR questions…</a:t>
            </a:r>
          </a:p>
        </p:txBody>
      </p:sp>
      <p:pic>
        <p:nvPicPr>
          <p:cNvPr id="15" name="Picture 14">
            <a:extLst>
              <a:ext uri="{FF2B5EF4-FFF2-40B4-BE49-F238E27FC236}">
                <a16:creationId xmlns:a16="http://schemas.microsoft.com/office/drawing/2014/main" id="{1A279CE1-6EDF-4497-B7EC-3AA667B088A1}"/>
              </a:ext>
            </a:extLst>
          </p:cNvPr>
          <p:cNvPicPr>
            <a:picLocks noChangeAspect="1"/>
          </p:cNvPicPr>
          <p:nvPr/>
        </p:nvPicPr>
        <p:blipFill>
          <a:blip r:embed="rId2"/>
          <a:stretch>
            <a:fillRect/>
          </a:stretch>
        </p:blipFill>
        <p:spPr>
          <a:xfrm rot="10800000">
            <a:off x="697864" y="3301423"/>
            <a:ext cx="3833781" cy="2880302"/>
          </a:xfrm>
          <a:prstGeom prst="rect">
            <a:avLst/>
          </a:prstGeom>
          <a:effectLst>
            <a:glow rad="101600">
              <a:schemeClr val="bg1">
                <a:alpha val="60000"/>
              </a:schemeClr>
            </a:glow>
          </a:effectLst>
        </p:spPr>
      </p:pic>
      <p:pic>
        <p:nvPicPr>
          <p:cNvPr id="24" name="Picture 23">
            <a:extLst>
              <a:ext uri="{FF2B5EF4-FFF2-40B4-BE49-F238E27FC236}">
                <a16:creationId xmlns:a16="http://schemas.microsoft.com/office/drawing/2014/main" id="{4C7B961D-94A9-4CD4-9C39-D4654D083325}"/>
              </a:ext>
            </a:extLst>
          </p:cNvPr>
          <p:cNvPicPr>
            <a:picLocks noChangeAspect="1"/>
          </p:cNvPicPr>
          <p:nvPr/>
        </p:nvPicPr>
        <p:blipFill rotWithShape="1">
          <a:blip r:embed="rId3"/>
          <a:srcRect r="95823" b="26675"/>
          <a:stretch/>
        </p:blipFill>
        <p:spPr>
          <a:xfrm>
            <a:off x="8793013" y="1136221"/>
            <a:ext cx="309809" cy="1947809"/>
          </a:xfrm>
          <a:prstGeom prst="rect">
            <a:avLst/>
          </a:prstGeom>
        </p:spPr>
      </p:pic>
      <p:pic>
        <p:nvPicPr>
          <p:cNvPr id="20" name="Picture 19">
            <a:extLst>
              <a:ext uri="{FF2B5EF4-FFF2-40B4-BE49-F238E27FC236}">
                <a16:creationId xmlns:a16="http://schemas.microsoft.com/office/drawing/2014/main" id="{53A0B42A-CD78-454E-8578-6AA0C5D59B13}"/>
              </a:ext>
            </a:extLst>
          </p:cNvPr>
          <p:cNvPicPr>
            <a:picLocks noChangeAspect="1"/>
          </p:cNvPicPr>
          <p:nvPr/>
        </p:nvPicPr>
        <p:blipFill rotWithShape="1">
          <a:blip r:embed="rId3"/>
          <a:srcRect r="3032" b="26675"/>
          <a:stretch/>
        </p:blipFill>
        <p:spPr>
          <a:xfrm>
            <a:off x="9000411" y="1136222"/>
            <a:ext cx="2703948" cy="1947809"/>
          </a:xfrm>
          <a:prstGeom prst="rect">
            <a:avLst/>
          </a:prstGeom>
        </p:spPr>
      </p:pic>
      <p:sp>
        <p:nvSpPr>
          <p:cNvPr id="13" name="Rectangle 12">
            <a:extLst>
              <a:ext uri="{FF2B5EF4-FFF2-40B4-BE49-F238E27FC236}">
                <a16:creationId xmlns:a16="http://schemas.microsoft.com/office/drawing/2014/main" id="{FCDD1B3B-A6F3-4902-9C32-AAAA34680B86}"/>
              </a:ext>
            </a:extLst>
          </p:cNvPr>
          <p:cNvSpPr/>
          <p:nvPr/>
        </p:nvSpPr>
        <p:spPr>
          <a:xfrm>
            <a:off x="5893075" y="1225662"/>
            <a:ext cx="3724097" cy="1754326"/>
          </a:xfrm>
          <a:prstGeom prst="rect">
            <a:avLst/>
          </a:prstGeom>
          <a:noFill/>
        </p:spPr>
        <p:txBody>
          <a:bodyPr wrap="none" lIns="91440" tIns="45720" rIns="91440" bIns="45720">
            <a:spAutoFit/>
          </a:bodyPr>
          <a:lstStyle/>
          <a:p>
            <a:pPr algn="ctr"/>
            <a:r>
              <a:rPr lang="en-US" sz="5400" b="1" cap="none" spc="0" dirty="0">
                <a:ln w="10160">
                  <a:noFill/>
                  <a:prstDash val="solid"/>
                </a:ln>
                <a:solidFill>
                  <a:srgbClr val="FFFFFF"/>
                </a:solidFill>
              </a:rPr>
              <a:t>PYCON</a:t>
            </a:r>
          </a:p>
          <a:p>
            <a:pPr algn="ctr"/>
            <a:r>
              <a:rPr lang="en-US" sz="5400" b="1" dirty="0">
                <a:ln w="10160">
                  <a:noFill/>
                  <a:prstDash val="solid"/>
                </a:ln>
                <a:solidFill>
                  <a:srgbClr val="FFFFFF"/>
                </a:solidFill>
              </a:rPr>
              <a:t>THAILAND</a:t>
            </a:r>
            <a:endParaRPr lang="en-US" sz="5400" b="1" cap="none" spc="0" dirty="0">
              <a:ln w="10160">
                <a:noFill/>
                <a:prstDash val="solid"/>
              </a:ln>
              <a:solidFill>
                <a:srgbClr val="FFFFFF"/>
              </a:solidFill>
            </a:endParaRPr>
          </a:p>
        </p:txBody>
      </p:sp>
      <p:pic>
        <p:nvPicPr>
          <p:cNvPr id="28" name="Picture 4" descr="Image result for pycon thailand">
            <a:extLst>
              <a:ext uri="{FF2B5EF4-FFF2-40B4-BE49-F238E27FC236}">
                <a16:creationId xmlns:a16="http://schemas.microsoft.com/office/drawing/2014/main" id="{BF45411D-D586-4DA2-B973-58FCBD91C2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3180" y="3209022"/>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22" name="Oval 21">
            <a:extLst>
              <a:ext uri="{FF2B5EF4-FFF2-40B4-BE49-F238E27FC236}">
                <a16:creationId xmlns:a16="http://schemas.microsoft.com/office/drawing/2014/main" id="{5411DACA-1949-4017-8D73-4AE50932CDE5}"/>
              </a:ext>
            </a:extLst>
          </p:cNvPr>
          <p:cNvSpPr/>
          <p:nvPr/>
        </p:nvSpPr>
        <p:spPr>
          <a:xfrm>
            <a:off x="10695636" y="3301423"/>
            <a:ext cx="751777" cy="8180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9" name="Picture 10" descr="Image result for python logo language png">
            <a:extLst>
              <a:ext uri="{FF2B5EF4-FFF2-40B4-BE49-F238E27FC236}">
                <a16:creationId xmlns:a16="http://schemas.microsoft.com/office/drawing/2014/main" id="{F712274F-E700-43A1-B019-C0AF051C96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50136" y="3407934"/>
            <a:ext cx="661629" cy="661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348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Pre-requisites</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p:txBody>
          <a:bodyPr>
            <a:normAutofit/>
          </a:bodyPr>
          <a:lstStyle/>
          <a:p>
            <a:pPr algn="just">
              <a:buBlip>
                <a:blip r:embed="rId2">
                  <a:extLst>
                    <a:ext uri="{837473B0-CC2E-450A-ABE3-18F120FF3D39}">
                      <a1611:picAttrSrcUrl xmlns:a1611="http://schemas.microsoft.com/office/drawing/2016/11/main" r:id="rId3"/>
                    </a:ext>
                  </a:extLst>
                </a:blip>
              </a:buBlip>
            </a:pPr>
            <a:r>
              <a:rPr lang="en-IN" sz="2400" dirty="0"/>
              <a:t>Basic understanding of Python language and TensorFlow.</a:t>
            </a:r>
          </a:p>
          <a:p>
            <a:pPr algn="just">
              <a:buBlip>
                <a:blip r:embed="rId2">
                  <a:extLst>
                    <a:ext uri="{837473B0-CC2E-450A-ABE3-18F120FF3D39}">
                      <a1611:picAttrSrcUrl xmlns:a1611="http://schemas.microsoft.com/office/drawing/2016/11/main" r:id="rId3"/>
                    </a:ext>
                  </a:extLst>
                </a:blip>
              </a:buBlip>
            </a:pPr>
            <a:r>
              <a:rPr lang="en-IN" sz="2400" dirty="0"/>
              <a:t>Knowledge of Artificial Neural Networks (better if having experience with Convolutional Neural Networks).</a:t>
            </a:r>
          </a:p>
          <a:p>
            <a:pPr algn="just">
              <a:buBlip>
                <a:blip r:embed="rId2">
                  <a:extLst>
                    <a:ext uri="{837473B0-CC2E-450A-ABE3-18F120FF3D39}">
                      <a1611:picAttrSrcUrl xmlns:a1611="http://schemas.microsoft.com/office/drawing/2016/11/main" r:id="rId3"/>
                    </a:ext>
                  </a:extLst>
                </a:blip>
              </a:buBlip>
            </a:pPr>
            <a:r>
              <a:rPr lang="en-IN" sz="2400" dirty="0"/>
              <a:t>Elementary Linear Algebra, Calculus, and Statistics.</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8BD29E77-EF2A-4361-A389-E2F6D850291A}"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10" name="Picture 4" descr="Image result for pycon thailand">
            <a:extLst>
              <a:ext uri="{FF2B5EF4-FFF2-40B4-BE49-F238E27FC236}">
                <a16:creationId xmlns:a16="http://schemas.microsoft.com/office/drawing/2014/main" id="{86AAFFC9-DA25-4070-8C1F-FA356120EF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1A82D43F-7036-4C0C-AF2A-1FE3A8C1CBD6}"/>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14" name="Straight Connector 13">
            <a:extLst>
              <a:ext uri="{FF2B5EF4-FFF2-40B4-BE49-F238E27FC236}">
                <a16:creationId xmlns:a16="http://schemas.microsoft.com/office/drawing/2014/main" id="{4219A5D2-48C8-4C3D-BDE9-3812943CD4A8}"/>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8615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Time For Feedback</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a:xfrm>
            <a:off x="581192" y="2180496"/>
            <a:ext cx="11029606" cy="3678303"/>
          </a:xfrm>
        </p:spPr>
        <p:txBody>
          <a:bodyPr>
            <a:normAutofit/>
          </a:bodyPr>
          <a:lstStyle/>
          <a:p>
            <a:pPr algn="just">
              <a:buBlip>
                <a:blip r:embed="rId2"/>
              </a:buBlip>
            </a:pPr>
            <a:r>
              <a:rPr lang="en-IN" sz="2400" dirty="0"/>
              <a:t>It will take only 2 minutes. I will be highly obliged if you fill the feedback form.</a:t>
            </a:r>
          </a:p>
          <a:p>
            <a:pPr algn="just">
              <a:buBlip>
                <a:blip r:embed="rId2"/>
              </a:buBlip>
            </a:pPr>
            <a:r>
              <a:rPr lang="en-IN" sz="2400" dirty="0"/>
              <a:t>Link: </a:t>
            </a:r>
            <a:r>
              <a:rPr lang="en-IN" sz="2400" dirty="0">
                <a:hlinkClick r:id="rId3"/>
              </a:rPr>
              <a:t>https://greatdevaks.typeform.com/to/l9ycWM</a:t>
            </a:r>
            <a:endParaRPr lang="en-IN" sz="2400" dirty="0"/>
          </a:p>
          <a:p>
            <a:pPr algn="just">
              <a:buBlip>
                <a:blip r:embed="rId2"/>
              </a:buBlip>
            </a:pPr>
            <a:r>
              <a:rPr lang="en-IN" sz="2400" dirty="0"/>
              <a:t>Note: No personal details asked.</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3CDEDD3D-4127-4269-8DCA-882EF45B3EC6}"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40</a:t>
            </a:fld>
            <a:endParaRPr lang="en-US" dirty="0"/>
          </a:p>
        </p:txBody>
      </p:sp>
      <p:pic>
        <p:nvPicPr>
          <p:cNvPr id="18" name="Picture 4" descr="Image result for pycon thailand">
            <a:extLst>
              <a:ext uri="{FF2B5EF4-FFF2-40B4-BE49-F238E27FC236}">
                <a16:creationId xmlns:a16="http://schemas.microsoft.com/office/drawing/2014/main" id="{DC7C387E-0752-4698-B40E-F34D7D7FAB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5088040-8F3B-457C-BFFE-36BAF448D283}"/>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20" name="Straight Connector 19">
            <a:extLst>
              <a:ext uri="{FF2B5EF4-FFF2-40B4-BE49-F238E27FC236}">
                <a16:creationId xmlns:a16="http://schemas.microsoft.com/office/drawing/2014/main" id="{AB5A6315-49A0-4E59-AEA8-EB0147271666}"/>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4771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Introduction to ANNs and DL</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p:txBody>
          <a:bodyPr>
            <a:normAutofit lnSpcReduction="10000"/>
          </a:bodyPr>
          <a:lstStyle/>
          <a:p>
            <a:pPr algn="just">
              <a:buBlip>
                <a:blip r:embed="rId2">
                  <a:extLst>
                    <a:ext uri="{837473B0-CC2E-450A-ABE3-18F120FF3D39}">
                      <a1611:picAttrSrcUrl xmlns:a1611="http://schemas.microsoft.com/office/drawing/2016/11/main" r:id="rId3"/>
                    </a:ext>
                  </a:extLst>
                </a:blip>
              </a:buBlip>
            </a:pPr>
            <a:r>
              <a:rPr lang="en-US" sz="2400" dirty="0"/>
              <a:t>Artificial Neural Networks (ANNs) are the computing systems that are highly influenced by the biological neural circuits (the neural connections in the brain). </a:t>
            </a:r>
          </a:p>
          <a:p>
            <a:pPr algn="just">
              <a:buBlip>
                <a:blip r:embed="rId2">
                  <a:extLst>
                    <a:ext uri="{837473B0-CC2E-450A-ABE3-18F120FF3D39}">
                      <a1611:picAttrSrcUrl xmlns:a1611="http://schemas.microsoft.com/office/drawing/2016/11/main" r:id="rId3"/>
                    </a:ext>
                  </a:extLst>
                </a:blip>
              </a:buBlip>
            </a:pPr>
            <a:r>
              <a:rPr lang="en-US" sz="2400" dirty="0"/>
              <a:t>The neural networks enable a machine to learn patterns from some given observational data and to perform various tasks based on that learning. </a:t>
            </a:r>
          </a:p>
          <a:p>
            <a:pPr algn="just">
              <a:buBlip>
                <a:blip r:embed="rId2">
                  <a:extLst>
                    <a:ext uri="{837473B0-CC2E-450A-ABE3-18F120FF3D39}">
                      <a1611:picAttrSrcUrl xmlns:a1611="http://schemas.microsoft.com/office/drawing/2016/11/main" r:id="rId3"/>
                    </a:ext>
                  </a:extLst>
                </a:blip>
              </a:buBlip>
            </a:pPr>
            <a:r>
              <a:rPr lang="en-US" sz="2400" dirty="0"/>
              <a:t>For example, a neural network can help in predicting the future stock prices of a company after being trained with the company’s stock prices data of the past few years. </a:t>
            </a:r>
          </a:p>
          <a:p>
            <a:pPr algn="just">
              <a:buBlip>
                <a:blip r:embed="rId2">
                  <a:extLst>
                    <a:ext uri="{837473B0-CC2E-450A-ABE3-18F120FF3D39}">
                      <a1611:picAttrSrcUrl xmlns:a1611="http://schemas.microsoft.com/office/drawing/2016/11/main" r:id="rId3"/>
                    </a:ext>
                  </a:extLst>
                </a:blip>
              </a:buBlip>
            </a:pPr>
            <a:r>
              <a:rPr lang="en-US" sz="2400" dirty="0"/>
              <a:t>Deep Learning (DL) is a set of powerful methods that are used for learning in the neural networks. </a:t>
            </a:r>
            <a:endParaRPr lang="en-IN" sz="2400"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13" name="Picture 4" descr="Image result for pycon thailand">
            <a:extLst>
              <a:ext uri="{FF2B5EF4-FFF2-40B4-BE49-F238E27FC236}">
                <a16:creationId xmlns:a16="http://schemas.microsoft.com/office/drawing/2014/main" id="{BF00A2A8-D22B-42E0-9577-1D385B5CCC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446553BE-A074-4A86-A209-4E315BD0E9AC}"/>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15" name="Straight Connector 14">
            <a:extLst>
              <a:ext uri="{FF2B5EF4-FFF2-40B4-BE49-F238E27FC236}">
                <a16:creationId xmlns:a16="http://schemas.microsoft.com/office/drawing/2014/main" id="{4C7A33D4-BD09-4FDE-A794-1635AAA38CBF}"/>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9544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The Big Picture</a:t>
            </a:r>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6</a:t>
            </a:fld>
            <a:endParaRPr lang="en-US" dirty="0"/>
          </a:p>
        </p:txBody>
      </p:sp>
      <p:pic>
        <p:nvPicPr>
          <p:cNvPr id="15364" name="Picture 4" descr="fame working areas ai media 970x485">
            <a:extLst>
              <a:ext uri="{FF2B5EF4-FFF2-40B4-BE49-F238E27FC236}">
                <a16:creationId xmlns:a16="http://schemas.microsoft.com/office/drawing/2014/main" id="{4E869AD0-8021-4A1A-9237-13390C76B3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9636" y="2235357"/>
            <a:ext cx="6752727" cy="337636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16A8782D-640A-4001-B3F0-08E8682A42EC}"/>
              </a:ext>
            </a:extLst>
          </p:cNvPr>
          <p:cNvSpPr/>
          <p:nvPr/>
        </p:nvSpPr>
        <p:spPr>
          <a:xfrm>
            <a:off x="4914452" y="5582479"/>
            <a:ext cx="6268704" cy="369332"/>
          </a:xfrm>
          <a:prstGeom prst="rect">
            <a:avLst/>
          </a:prstGeom>
        </p:spPr>
        <p:txBody>
          <a:bodyPr wrap="none">
            <a:spAutoFit/>
          </a:bodyPr>
          <a:lstStyle/>
          <a:p>
            <a:r>
              <a:rPr lang="en-IN" dirty="0">
                <a:ln w="0"/>
                <a:solidFill>
                  <a:schemeClr val="accent1"/>
                </a:solidFill>
                <a:effectLst>
                  <a:outerShdw blurRad="38100" dist="25400" dir="5400000" algn="ctr" rotWithShape="0">
                    <a:srgbClr val="6E747A">
                      <a:alpha val="43000"/>
                    </a:srgbClr>
                  </a:outerShdw>
                </a:effectLst>
              </a:rPr>
              <a:t>Source:  </a:t>
            </a:r>
            <a:r>
              <a:rPr lang="en-IN" dirty="0">
                <a:hlinkClick r:id="rId3"/>
              </a:rPr>
              <a:t>https://www.fokus.fraunhofer.de/en/fame/workingareas/ai</a:t>
            </a:r>
            <a:endParaRPr lang="en-IN" dirty="0">
              <a:ln w="0"/>
              <a:solidFill>
                <a:schemeClr val="accent1"/>
              </a:solidFill>
              <a:effectLst>
                <a:outerShdw blurRad="38100" dist="25400" dir="5400000" algn="ctr" rotWithShape="0">
                  <a:srgbClr val="6E747A">
                    <a:alpha val="43000"/>
                  </a:srgbClr>
                </a:outerShdw>
              </a:effectLst>
            </a:endParaRPr>
          </a:p>
        </p:txBody>
      </p:sp>
      <p:pic>
        <p:nvPicPr>
          <p:cNvPr id="16" name="Picture 4" descr="Image result for pycon thailand">
            <a:extLst>
              <a:ext uri="{FF2B5EF4-FFF2-40B4-BE49-F238E27FC236}">
                <a16:creationId xmlns:a16="http://schemas.microsoft.com/office/drawing/2014/main" id="{8478FE42-C6E4-4DC1-8D9C-B48B687233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2CD9AFCB-6AD2-4B47-BD70-FF56CAE2DF51}"/>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18" name="Straight Connector 17">
            <a:extLst>
              <a:ext uri="{FF2B5EF4-FFF2-40B4-BE49-F238E27FC236}">
                <a16:creationId xmlns:a16="http://schemas.microsoft.com/office/drawing/2014/main" id="{903310EF-C848-4377-8D01-3D25E6DC0FD8}"/>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6583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IN" sz="3600" cap="none" dirty="0"/>
              <a:t>Common Types of Neural Networks</a:t>
            </a:r>
          </a:p>
        </p:txBody>
      </p:sp>
      <p:sp>
        <p:nvSpPr>
          <p:cNvPr id="3" name="Content Placeholder 2">
            <a:extLst>
              <a:ext uri="{FF2B5EF4-FFF2-40B4-BE49-F238E27FC236}">
                <a16:creationId xmlns:a16="http://schemas.microsoft.com/office/drawing/2014/main" id="{CD396806-69AF-4469-AAFE-F68C5D889851}"/>
              </a:ext>
            </a:extLst>
          </p:cNvPr>
          <p:cNvSpPr>
            <a:spLocks noGrp="1"/>
          </p:cNvSpPr>
          <p:nvPr>
            <p:ph idx="1"/>
          </p:nvPr>
        </p:nvSpPr>
        <p:spPr/>
        <p:txBody>
          <a:bodyPr>
            <a:normAutofit fontScale="92500" lnSpcReduction="20000"/>
          </a:bodyPr>
          <a:lstStyle/>
          <a:p>
            <a:pPr algn="just">
              <a:buBlip>
                <a:blip r:embed="rId2">
                  <a:extLst>
                    <a:ext uri="{837473B0-CC2E-450A-ABE3-18F120FF3D39}">
                      <a1611:picAttrSrcUrl xmlns:a1611="http://schemas.microsoft.com/office/drawing/2016/11/main" r:id="rId3"/>
                    </a:ext>
                  </a:extLst>
                </a:blip>
              </a:buBlip>
            </a:pPr>
            <a:r>
              <a:rPr lang="en-US" sz="2400" dirty="0"/>
              <a:t>Some common types of neural networks are stated below:</a:t>
            </a:r>
          </a:p>
          <a:p>
            <a:pPr lvl="1" algn="just">
              <a:buBlip>
                <a:blip r:embed="rId2">
                  <a:extLst>
                    <a:ext uri="{837473B0-CC2E-450A-ABE3-18F120FF3D39}">
                      <a1611:picAttrSrcUrl xmlns:a1611="http://schemas.microsoft.com/office/drawing/2016/11/main" r:id="rId3"/>
                    </a:ext>
                  </a:extLst>
                </a:blip>
              </a:buBlip>
            </a:pPr>
            <a:r>
              <a:rPr lang="en-IN" sz="2200" dirty="0"/>
              <a:t>Feed Forward Neural Networks.</a:t>
            </a:r>
          </a:p>
          <a:p>
            <a:pPr lvl="1" algn="just">
              <a:buBlip>
                <a:blip r:embed="rId2">
                  <a:extLst>
                    <a:ext uri="{837473B0-CC2E-450A-ABE3-18F120FF3D39}">
                      <a1611:picAttrSrcUrl xmlns:a1611="http://schemas.microsoft.com/office/drawing/2016/11/main" r:id="rId3"/>
                    </a:ext>
                  </a:extLst>
                </a:blip>
              </a:buBlip>
            </a:pPr>
            <a:r>
              <a:rPr lang="en-IN" sz="2200" dirty="0"/>
              <a:t>Recurrent Neural Networks.</a:t>
            </a:r>
          </a:p>
          <a:p>
            <a:pPr lvl="1" algn="just">
              <a:buBlip>
                <a:blip r:embed="rId2">
                  <a:extLst>
                    <a:ext uri="{837473B0-CC2E-450A-ABE3-18F120FF3D39}">
                      <a1611:picAttrSrcUrl xmlns:a1611="http://schemas.microsoft.com/office/drawing/2016/11/main" r:id="rId3"/>
                    </a:ext>
                  </a:extLst>
                </a:blip>
              </a:buBlip>
            </a:pPr>
            <a:r>
              <a:rPr lang="en-IN" sz="2200" dirty="0"/>
              <a:t>Convolutional Neural Networks.</a:t>
            </a:r>
          </a:p>
          <a:p>
            <a:pPr lvl="1" algn="just">
              <a:buBlip>
                <a:blip r:embed="rId2">
                  <a:extLst>
                    <a:ext uri="{837473B0-CC2E-450A-ABE3-18F120FF3D39}">
                      <a1611:picAttrSrcUrl xmlns:a1611="http://schemas.microsoft.com/office/drawing/2016/11/main" r:id="rId3"/>
                    </a:ext>
                  </a:extLst>
                </a:blip>
              </a:buBlip>
            </a:pPr>
            <a:r>
              <a:rPr lang="en-IN" sz="2200" dirty="0"/>
              <a:t>Auto-Encoders.</a:t>
            </a:r>
          </a:p>
          <a:p>
            <a:pPr lvl="1" algn="just">
              <a:buBlip>
                <a:blip r:embed="rId2">
                  <a:extLst>
                    <a:ext uri="{837473B0-CC2E-450A-ABE3-18F120FF3D39}">
                      <a1611:picAttrSrcUrl xmlns:a1611="http://schemas.microsoft.com/office/drawing/2016/11/main" r:id="rId3"/>
                    </a:ext>
                  </a:extLst>
                </a:blip>
              </a:buBlip>
            </a:pPr>
            <a:r>
              <a:rPr lang="en-IN" sz="2200" dirty="0"/>
              <a:t>Markov Chain Models.</a:t>
            </a:r>
          </a:p>
          <a:p>
            <a:pPr lvl="1" algn="just">
              <a:buBlip>
                <a:blip r:embed="rId2">
                  <a:extLst>
                    <a:ext uri="{837473B0-CC2E-450A-ABE3-18F120FF3D39}">
                      <a1611:picAttrSrcUrl xmlns:a1611="http://schemas.microsoft.com/office/drawing/2016/11/main" r:id="rId3"/>
                    </a:ext>
                  </a:extLst>
                </a:blip>
              </a:buBlip>
            </a:pPr>
            <a:r>
              <a:rPr lang="en-IN" sz="2200" dirty="0"/>
              <a:t>Boltzmann Machines.</a:t>
            </a:r>
          </a:p>
          <a:p>
            <a:pPr lvl="1" algn="just">
              <a:buBlip>
                <a:blip r:embed="rId2">
                  <a:extLst>
                    <a:ext uri="{837473B0-CC2E-450A-ABE3-18F120FF3D39}">
                      <a1611:picAttrSrcUrl xmlns:a1611="http://schemas.microsoft.com/office/drawing/2016/11/main" r:id="rId3"/>
                    </a:ext>
                  </a:extLst>
                </a:blip>
              </a:buBlip>
            </a:pPr>
            <a:r>
              <a:rPr lang="en-IN" sz="2200" dirty="0"/>
              <a:t>Generative Adversarial Networks.</a:t>
            </a:r>
          </a:p>
          <a:p>
            <a:pPr lvl="1" algn="just">
              <a:buBlip>
                <a:blip r:embed="rId2">
                  <a:extLst>
                    <a:ext uri="{837473B0-CC2E-450A-ABE3-18F120FF3D39}">
                      <a1611:picAttrSrcUrl xmlns:a1611="http://schemas.microsoft.com/office/drawing/2016/11/main" r:id="rId3"/>
                    </a:ext>
                  </a:extLst>
                </a:blip>
              </a:buBlip>
            </a:pPr>
            <a:r>
              <a:rPr lang="en-IN" sz="2200" dirty="0"/>
              <a:t>And many more…</a:t>
            </a:r>
          </a:p>
          <a:p>
            <a:pPr lvl="1" algn="just">
              <a:buBlip>
                <a:blip r:embed="rId2">
                  <a:extLst>
                    <a:ext uri="{837473B0-CC2E-450A-ABE3-18F120FF3D39}">
                      <a1611:picAttrSrcUrl xmlns:a1611="http://schemas.microsoft.com/office/drawing/2016/11/main" r:id="rId3"/>
                    </a:ext>
                  </a:extLst>
                </a:blip>
              </a:buBlip>
            </a:pPr>
            <a:endParaRPr lang="en-IN" sz="2200"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
        <p:nvSpPr>
          <p:cNvPr id="10" name="Rectangle 9">
            <a:extLst>
              <a:ext uri="{FF2B5EF4-FFF2-40B4-BE49-F238E27FC236}">
                <a16:creationId xmlns:a16="http://schemas.microsoft.com/office/drawing/2014/main" id="{CD78220C-3037-4F97-91C6-7221534E1637}"/>
              </a:ext>
            </a:extLst>
          </p:cNvPr>
          <p:cNvSpPr/>
          <p:nvPr/>
        </p:nvSpPr>
        <p:spPr>
          <a:xfrm>
            <a:off x="3783235" y="5582479"/>
            <a:ext cx="7569060" cy="369332"/>
          </a:xfrm>
          <a:prstGeom prst="rect">
            <a:avLst/>
          </a:prstGeom>
        </p:spPr>
        <p:txBody>
          <a:bodyPr wrap="none">
            <a:spAutoFit/>
          </a:bodyPr>
          <a:lstStyle/>
          <a:p>
            <a:r>
              <a:rPr lang="en-IN" dirty="0">
                <a:ln w="0"/>
                <a:solidFill>
                  <a:schemeClr val="accent1"/>
                </a:solidFill>
                <a:effectLst>
                  <a:outerShdw blurRad="38100" dist="25400" dir="5400000" algn="ctr" rotWithShape="0">
                    <a:srgbClr val="6E747A">
                      <a:alpha val="43000"/>
                    </a:srgbClr>
                  </a:outerShdw>
                </a:effectLst>
              </a:rPr>
              <a:t>Detailed Information:  </a:t>
            </a:r>
            <a:r>
              <a:rPr lang="en-IN" dirty="0">
                <a:hlinkClick r:id="rId4"/>
              </a:rPr>
              <a:t>https://www.asimovinstitute.org/author/fjodorvanveen/</a:t>
            </a:r>
            <a:endParaRPr lang="en-IN" dirty="0">
              <a:ln w="0"/>
              <a:solidFill>
                <a:schemeClr val="accent1"/>
              </a:solidFill>
              <a:effectLst>
                <a:outerShdw blurRad="38100" dist="25400" dir="5400000" algn="ctr" rotWithShape="0">
                  <a:srgbClr val="6E747A">
                    <a:alpha val="43000"/>
                  </a:srgbClr>
                </a:outerShdw>
              </a:effectLst>
            </a:endParaRPr>
          </a:p>
        </p:txBody>
      </p:sp>
      <p:sp>
        <p:nvSpPr>
          <p:cNvPr id="7" name="Thought Bubble: Cloud 6">
            <a:extLst>
              <a:ext uri="{FF2B5EF4-FFF2-40B4-BE49-F238E27FC236}">
                <a16:creationId xmlns:a16="http://schemas.microsoft.com/office/drawing/2014/main" id="{404645C3-ACF4-4491-8412-F4EE4C0EA9C7}"/>
              </a:ext>
            </a:extLst>
          </p:cNvPr>
          <p:cNvSpPr/>
          <p:nvPr/>
        </p:nvSpPr>
        <p:spPr>
          <a:xfrm>
            <a:off x="7605951" y="2646575"/>
            <a:ext cx="3761295" cy="1564850"/>
          </a:xfrm>
          <a:prstGeom prst="cloudCallout">
            <a:avLst>
              <a:gd name="adj1" fmla="val -69956"/>
              <a:gd name="adj2" fmla="val 134187"/>
            </a:avLst>
          </a:prstGeom>
          <a:solidFill>
            <a:srgbClr val="4A66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The Neural Network Zoo</a:t>
            </a:r>
            <a:endParaRPr lang="en-IN" sz="2800" dirty="0"/>
          </a:p>
        </p:txBody>
      </p:sp>
      <p:pic>
        <p:nvPicPr>
          <p:cNvPr id="17410" name="Picture 2" descr="Image result for tick image">
            <a:extLst>
              <a:ext uri="{FF2B5EF4-FFF2-40B4-BE49-F238E27FC236}">
                <a16:creationId xmlns:a16="http://schemas.microsoft.com/office/drawing/2014/main" id="{2ED52851-267F-4D33-8BD9-966B2142CA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7655" y="4714389"/>
            <a:ext cx="394032" cy="36512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Image result for pycon thailand">
            <a:extLst>
              <a:ext uri="{FF2B5EF4-FFF2-40B4-BE49-F238E27FC236}">
                <a16:creationId xmlns:a16="http://schemas.microsoft.com/office/drawing/2014/main" id="{3F747A97-5EDF-47AB-9F93-8C414FD705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E077815C-ED95-47A3-AB7D-98DD7EA22219}"/>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17" name="Straight Connector 16">
            <a:extLst>
              <a:ext uri="{FF2B5EF4-FFF2-40B4-BE49-F238E27FC236}">
                <a16:creationId xmlns:a16="http://schemas.microsoft.com/office/drawing/2014/main" id="{00FC647A-47A9-4150-9B6C-0201C6E365EA}"/>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0869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5C36D3-F5F6-4D22-91F6-29EBA8DD3388}"/>
              </a:ext>
            </a:extLst>
          </p:cNvPr>
          <p:cNvSpPr>
            <a:spLocks noGrp="1"/>
          </p:cNvSpPr>
          <p:nvPr>
            <p:ph type="dt" sz="half" idx="10"/>
          </p:nvPr>
        </p:nvSpPr>
        <p:spPr/>
        <p:txBody>
          <a:bodyPr/>
          <a:lstStyle/>
          <a:p>
            <a:fld id="{6409CD40-C066-47D7-99F5-B358A836BEE9}" type="datetime2">
              <a:rPr lang="en-US" smtClean="0"/>
              <a:t>Friday, June 14, 2019</a:t>
            </a:fld>
            <a:endParaRPr lang="en-US" dirty="0"/>
          </a:p>
        </p:txBody>
      </p:sp>
      <p:sp>
        <p:nvSpPr>
          <p:cNvPr id="3" name="Footer Placeholder 2">
            <a:extLst>
              <a:ext uri="{FF2B5EF4-FFF2-40B4-BE49-F238E27FC236}">
                <a16:creationId xmlns:a16="http://schemas.microsoft.com/office/drawing/2014/main" id="{42184F10-96BF-42A3-9674-B6F18CEBCCB9}"/>
              </a:ext>
            </a:extLst>
          </p:cNvPr>
          <p:cNvSpPr>
            <a:spLocks noGrp="1"/>
          </p:cNvSpPr>
          <p:nvPr>
            <p:ph type="ftr" sz="quarter" idx="11"/>
          </p:nvPr>
        </p:nvSpPr>
        <p:spPr/>
        <p:txBody>
          <a:bodyPr/>
          <a:lstStyle/>
          <a:p>
            <a:r>
              <a:rPr lang="en-US"/>
              <a:t>Understanding and Implementing Generative adversarial networks (gans)</a:t>
            </a:r>
            <a:endParaRPr lang="en-US" dirty="0"/>
          </a:p>
        </p:txBody>
      </p:sp>
      <p:sp>
        <p:nvSpPr>
          <p:cNvPr id="4" name="Slide Number Placeholder 3">
            <a:extLst>
              <a:ext uri="{FF2B5EF4-FFF2-40B4-BE49-F238E27FC236}">
                <a16:creationId xmlns:a16="http://schemas.microsoft.com/office/drawing/2014/main" id="{4BA4B3E0-B75D-4919-8E49-2E0BF4F32AC7}"/>
              </a:ext>
            </a:extLst>
          </p:cNvPr>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18442" name="Picture 10" descr="Image result for snake cartoon png">
            <a:extLst>
              <a:ext uri="{FF2B5EF4-FFF2-40B4-BE49-F238E27FC236}">
                <a16:creationId xmlns:a16="http://schemas.microsoft.com/office/drawing/2014/main" id="{A187EAF2-9EF3-4C82-A454-BB36E64988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5347" y="1952135"/>
            <a:ext cx="3048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9530D91D-E952-419C-A672-176FE1FF35C5}"/>
              </a:ext>
            </a:extLst>
          </p:cNvPr>
          <p:cNvSpPr txBox="1">
            <a:spLocks/>
          </p:cNvSpPr>
          <p:nvPr/>
        </p:nvSpPr>
        <p:spPr>
          <a:xfrm>
            <a:off x="581191" y="1604894"/>
            <a:ext cx="5514809" cy="4343421"/>
          </a:xfrm>
          <a:prstGeom prst="rect">
            <a:avLst/>
          </a:prstGeom>
        </p:spPr>
        <p:txBody>
          <a:bodyPr>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400" dirty="0">
                <a:solidFill>
                  <a:schemeClr val="accent1"/>
                </a:solidFill>
              </a:rPr>
              <a:t>A Brief introduction to adversarial Training</a:t>
            </a:r>
            <a:endParaRPr lang="en-IN" sz="5400" cap="none" dirty="0">
              <a:solidFill>
                <a:schemeClr val="accent1"/>
              </a:solidFill>
            </a:endParaRPr>
          </a:p>
        </p:txBody>
      </p:sp>
      <p:sp>
        <p:nvSpPr>
          <p:cNvPr id="14" name="Thought Bubble: Cloud 13">
            <a:extLst>
              <a:ext uri="{FF2B5EF4-FFF2-40B4-BE49-F238E27FC236}">
                <a16:creationId xmlns:a16="http://schemas.microsoft.com/office/drawing/2014/main" id="{2127FE0B-FB3F-4AE1-8A7D-7F8D0C2A811A}"/>
              </a:ext>
            </a:extLst>
          </p:cNvPr>
          <p:cNvSpPr/>
          <p:nvPr/>
        </p:nvSpPr>
        <p:spPr>
          <a:xfrm>
            <a:off x="5725303" y="761050"/>
            <a:ext cx="3761295" cy="1564850"/>
          </a:xfrm>
          <a:prstGeom prst="cloudCallout">
            <a:avLst>
              <a:gd name="adj1" fmla="val 36309"/>
              <a:gd name="adj2" fmla="val 70331"/>
            </a:avLst>
          </a:prstGeom>
          <a:solidFill>
            <a:srgbClr val="4A66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The Important Part Starts…</a:t>
            </a:r>
            <a:endParaRPr lang="en-IN" sz="2800" dirty="0"/>
          </a:p>
        </p:txBody>
      </p:sp>
      <p:sp>
        <p:nvSpPr>
          <p:cNvPr id="6" name="Oval 5">
            <a:extLst>
              <a:ext uri="{FF2B5EF4-FFF2-40B4-BE49-F238E27FC236}">
                <a16:creationId xmlns:a16="http://schemas.microsoft.com/office/drawing/2014/main" id="{DAFADC36-AC17-4D7D-AE1D-513606D61FF6}"/>
              </a:ext>
            </a:extLst>
          </p:cNvPr>
          <p:cNvSpPr/>
          <p:nvPr/>
        </p:nvSpPr>
        <p:spPr>
          <a:xfrm>
            <a:off x="9417377" y="2325900"/>
            <a:ext cx="197963" cy="2570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1E8E0CBD-192C-4D5C-A9C5-EAFFC0D52FEC}"/>
              </a:ext>
            </a:extLst>
          </p:cNvPr>
          <p:cNvSpPr/>
          <p:nvPr/>
        </p:nvSpPr>
        <p:spPr>
          <a:xfrm>
            <a:off x="9796021" y="2307046"/>
            <a:ext cx="197963" cy="2570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78512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85D2-38AB-40E5-859A-F80E276626AA}"/>
              </a:ext>
            </a:extLst>
          </p:cNvPr>
          <p:cNvSpPr>
            <a:spLocks noGrp="1"/>
          </p:cNvSpPr>
          <p:nvPr>
            <p:ph type="title"/>
          </p:nvPr>
        </p:nvSpPr>
        <p:spPr/>
        <p:txBody>
          <a:bodyPr>
            <a:normAutofit/>
          </a:bodyPr>
          <a:lstStyle/>
          <a:p>
            <a:r>
              <a:rPr lang="en-US" sz="3600" cap="none" dirty="0"/>
              <a:t>Story of a Counterfeiter</a:t>
            </a:r>
            <a:endParaRPr lang="en-IN" sz="3600" cap="none" dirty="0"/>
          </a:p>
        </p:txBody>
      </p:sp>
      <p:sp>
        <p:nvSpPr>
          <p:cNvPr id="4" name="Date Placeholder 3">
            <a:extLst>
              <a:ext uri="{FF2B5EF4-FFF2-40B4-BE49-F238E27FC236}">
                <a16:creationId xmlns:a16="http://schemas.microsoft.com/office/drawing/2014/main" id="{9B673514-622D-4BC3-BE99-728125AE3C39}"/>
              </a:ext>
            </a:extLst>
          </p:cNvPr>
          <p:cNvSpPr>
            <a:spLocks noGrp="1"/>
          </p:cNvSpPr>
          <p:nvPr>
            <p:ph type="dt" sz="half" idx="10"/>
          </p:nvPr>
        </p:nvSpPr>
        <p:spPr/>
        <p:txBody>
          <a:bodyPr/>
          <a:lstStyle/>
          <a:p>
            <a:fld id="{F226F19C-5D26-4F33-A6EF-A2877455627E}" type="datetime2">
              <a:rPr lang="en-US" smtClean="0"/>
              <a:t>Saturday, June 15, 2019</a:t>
            </a:fld>
            <a:endParaRPr lang="en-US" dirty="0"/>
          </a:p>
        </p:txBody>
      </p:sp>
      <p:sp>
        <p:nvSpPr>
          <p:cNvPr id="5" name="Footer Placeholder 4">
            <a:extLst>
              <a:ext uri="{FF2B5EF4-FFF2-40B4-BE49-F238E27FC236}">
                <a16:creationId xmlns:a16="http://schemas.microsoft.com/office/drawing/2014/main" id="{2F84ED71-3A32-4C3F-AD4E-DCDF3424D5F0}"/>
              </a:ext>
            </a:extLst>
          </p:cNvPr>
          <p:cNvSpPr>
            <a:spLocks noGrp="1"/>
          </p:cNvSpPr>
          <p:nvPr>
            <p:ph type="ftr" sz="quarter" idx="11"/>
          </p:nvPr>
        </p:nvSpPr>
        <p:spPr>
          <a:xfrm>
            <a:off x="534979" y="5951811"/>
            <a:ext cx="6917210" cy="365125"/>
          </a:xfrm>
        </p:spPr>
        <p:txBody>
          <a:bodyPr/>
          <a:lstStyle/>
          <a:p>
            <a:r>
              <a:rPr lang="en-US"/>
              <a:t>Understanding and Implementing Generative adversarial networks (gans)</a:t>
            </a:r>
            <a:endParaRPr lang="en-US" dirty="0"/>
          </a:p>
        </p:txBody>
      </p:sp>
      <p:sp>
        <p:nvSpPr>
          <p:cNvPr id="6" name="Slide Number Placeholder 5">
            <a:extLst>
              <a:ext uri="{FF2B5EF4-FFF2-40B4-BE49-F238E27FC236}">
                <a16:creationId xmlns:a16="http://schemas.microsoft.com/office/drawing/2014/main" id="{C8632DC4-6168-44EF-B818-D5B6A2C39EF4}"/>
              </a:ext>
            </a:extLst>
          </p:cNvPr>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19462" name="Picture 6" descr="Image result for artist cartoon">
            <a:extLst>
              <a:ext uri="{FF2B5EF4-FFF2-40B4-BE49-F238E27FC236}">
                <a16:creationId xmlns:a16="http://schemas.microsoft.com/office/drawing/2014/main" id="{D6CB5881-B71A-4FA7-9DFE-9F4CD40442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826"/>
          <a:stretch/>
        </p:blipFill>
        <p:spPr bwMode="auto">
          <a:xfrm flipH="1">
            <a:off x="805977" y="2607620"/>
            <a:ext cx="3030732" cy="300243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artist cartoon">
            <a:extLst>
              <a:ext uri="{FF2B5EF4-FFF2-40B4-BE49-F238E27FC236}">
                <a16:creationId xmlns:a16="http://schemas.microsoft.com/office/drawing/2014/main" id="{A76073CF-6E2B-49D0-9BA7-C913261E0F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4537" r="89670" b="8826"/>
          <a:stretch/>
        </p:blipFill>
        <p:spPr bwMode="auto">
          <a:xfrm>
            <a:off x="3568031" y="5033535"/>
            <a:ext cx="7348203" cy="576523"/>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Image result for investigator cartoon">
            <a:extLst>
              <a:ext uri="{FF2B5EF4-FFF2-40B4-BE49-F238E27FC236}">
                <a16:creationId xmlns:a16="http://schemas.microsoft.com/office/drawing/2014/main" id="{F0127CBD-F98C-452E-9615-79115C8529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623970" y="2607621"/>
            <a:ext cx="2292264" cy="3002437"/>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2EB48211-E12A-468C-AFC7-2F80FA155361}"/>
              </a:ext>
            </a:extLst>
          </p:cNvPr>
          <p:cNvSpPr/>
          <p:nvPr/>
        </p:nvSpPr>
        <p:spPr>
          <a:xfrm>
            <a:off x="4128940" y="3623154"/>
            <a:ext cx="810503" cy="131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464" name="Picture 8" descr="Image result for girl face sketch png">
            <a:extLst>
              <a:ext uri="{FF2B5EF4-FFF2-40B4-BE49-F238E27FC236}">
                <a16:creationId xmlns:a16="http://schemas.microsoft.com/office/drawing/2014/main" id="{F0CB9057-59CF-4B09-9E2C-E65D406E16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3647" y="2580801"/>
            <a:ext cx="2084705" cy="2084705"/>
          </a:xfrm>
          <a:prstGeom prst="rect">
            <a:avLst/>
          </a:prstGeom>
          <a:noFill/>
          <a:extLst>
            <a:ext uri="{909E8E84-426E-40DD-AFC4-6F175D3DCCD1}">
              <a14:hiddenFill xmlns:a14="http://schemas.microsoft.com/office/drawing/2010/main">
                <a:solidFill>
                  <a:srgbClr val="FFFFFF"/>
                </a:solidFill>
              </a14:hiddenFill>
            </a:ext>
          </a:extLst>
        </p:spPr>
      </p:pic>
      <p:sp>
        <p:nvSpPr>
          <p:cNvPr id="16" name="Arrow: Right 15">
            <a:extLst>
              <a:ext uri="{FF2B5EF4-FFF2-40B4-BE49-F238E27FC236}">
                <a16:creationId xmlns:a16="http://schemas.microsoft.com/office/drawing/2014/main" id="{F422FB6B-AF5D-4849-9644-6A806F619383}"/>
              </a:ext>
            </a:extLst>
          </p:cNvPr>
          <p:cNvSpPr/>
          <p:nvPr/>
        </p:nvSpPr>
        <p:spPr>
          <a:xfrm>
            <a:off x="7253838" y="3623154"/>
            <a:ext cx="810503" cy="131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CADC238E-7D33-4DC7-AC60-62AC4C643CED}"/>
              </a:ext>
            </a:extLst>
          </p:cNvPr>
          <p:cNvSpPr/>
          <p:nvPr/>
        </p:nvSpPr>
        <p:spPr>
          <a:xfrm>
            <a:off x="4599435" y="4083929"/>
            <a:ext cx="2993127"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Mona Lisa</a:t>
            </a:r>
          </a:p>
        </p:txBody>
      </p:sp>
      <p:pic>
        <p:nvPicPr>
          <p:cNvPr id="19466" name="Picture 10" descr="Image result for rejected png">
            <a:extLst>
              <a:ext uri="{FF2B5EF4-FFF2-40B4-BE49-F238E27FC236}">
                <a16:creationId xmlns:a16="http://schemas.microsoft.com/office/drawing/2014/main" id="{2C1EF8E7-1EB9-4880-9CF4-DCA95AB9FE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42804" y="3408505"/>
            <a:ext cx="1133391" cy="824146"/>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F9FC6DEC-3DCE-4118-B9FD-8B9BCDBBE448}"/>
              </a:ext>
            </a:extLst>
          </p:cNvPr>
          <p:cNvSpPr/>
          <p:nvPr/>
        </p:nvSpPr>
        <p:spPr>
          <a:xfrm>
            <a:off x="1014041" y="1942700"/>
            <a:ext cx="1140953"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rPr>
              <a:t>Mary</a:t>
            </a:r>
          </a:p>
        </p:txBody>
      </p:sp>
      <p:sp>
        <p:nvSpPr>
          <p:cNvPr id="21" name="Rectangle 20">
            <a:extLst>
              <a:ext uri="{FF2B5EF4-FFF2-40B4-BE49-F238E27FC236}">
                <a16:creationId xmlns:a16="http://schemas.microsoft.com/office/drawing/2014/main" id="{E8EB72A1-0C24-4849-9F8C-79C1AF7E59BC}"/>
              </a:ext>
            </a:extLst>
          </p:cNvPr>
          <p:cNvSpPr/>
          <p:nvPr/>
        </p:nvSpPr>
        <p:spPr>
          <a:xfrm>
            <a:off x="9443358" y="1942700"/>
            <a:ext cx="1007392"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rPr>
              <a:t>John</a:t>
            </a:r>
          </a:p>
        </p:txBody>
      </p:sp>
      <p:sp>
        <p:nvSpPr>
          <p:cNvPr id="22" name="Rectangle 21">
            <a:extLst>
              <a:ext uri="{FF2B5EF4-FFF2-40B4-BE49-F238E27FC236}">
                <a16:creationId xmlns:a16="http://schemas.microsoft.com/office/drawing/2014/main" id="{ECF14B0F-0937-46BF-87FD-72DE476AA100}"/>
              </a:ext>
            </a:extLst>
          </p:cNvPr>
          <p:cNvSpPr/>
          <p:nvPr/>
        </p:nvSpPr>
        <p:spPr>
          <a:xfrm>
            <a:off x="4910066" y="1961289"/>
            <a:ext cx="2371868"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rPr>
              <a:t>First Sketch</a:t>
            </a:r>
          </a:p>
        </p:txBody>
      </p:sp>
      <p:pic>
        <p:nvPicPr>
          <p:cNvPr id="23" name="Picture 4" descr="Image result for pycon thailand">
            <a:extLst>
              <a:ext uri="{FF2B5EF4-FFF2-40B4-BE49-F238E27FC236}">
                <a16:creationId xmlns:a16="http://schemas.microsoft.com/office/drawing/2014/main" id="{0FC145D1-AB8D-47CA-98E4-3064806A80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58300" y="702156"/>
            <a:ext cx="1052508" cy="1013800"/>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6721B738-3665-48E4-B678-6109A09FF169}"/>
              </a:ext>
            </a:extLst>
          </p:cNvPr>
          <p:cNvSpPr/>
          <p:nvPr/>
        </p:nvSpPr>
        <p:spPr>
          <a:xfrm>
            <a:off x="8132134" y="671272"/>
            <a:ext cx="2281394" cy="1077218"/>
          </a:xfrm>
          <a:prstGeom prst="rect">
            <a:avLst/>
          </a:prstGeom>
          <a:noFill/>
        </p:spPr>
        <p:txBody>
          <a:bodyPr wrap="none" lIns="91440" tIns="45720" rIns="91440" bIns="45720">
            <a:spAutoFit/>
          </a:bodyPr>
          <a:lstStyle/>
          <a:p>
            <a:pPr algn="ctr"/>
            <a:r>
              <a:rPr lang="en-US" sz="3200" b="1" cap="none" spc="0" dirty="0">
                <a:ln w="10160">
                  <a:noFill/>
                  <a:prstDash val="solid"/>
                </a:ln>
                <a:solidFill>
                  <a:srgbClr val="FFFFFF"/>
                </a:solidFill>
              </a:rPr>
              <a:t>PYCON</a:t>
            </a:r>
          </a:p>
          <a:p>
            <a:pPr algn="ctr"/>
            <a:r>
              <a:rPr lang="en-US" sz="3200" b="1" dirty="0">
                <a:ln w="10160">
                  <a:noFill/>
                  <a:prstDash val="solid"/>
                </a:ln>
                <a:solidFill>
                  <a:srgbClr val="FFFFFF"/>
                </a:solidFill>
              </a:rPr>
              <a:t>THAILAND</a:t>
            </a:r>
            <a:endParaRPr lang="en-US" sz="3200" b="1" cap="none" spc="0" dirty="0">
              <a:ln w="10160">
                <a:noFill/>
                <a:prstDash val="solid"/>
              </a:ln>
              <a:solidFill>
                <a:srgbClr val="FFFFFF"/>
              </a:solidFill>
            </a:endParaRPr>
          </a:p>
        </p:txBody>
      </p:sp>
      <p:cxnSp>
        <p:nvCxnSpPr>
          <p:cNvPr id="25" name="Straight Connector 24">
            <a:extLst>
              <a:ext uri="{FF2B5EF4-FFF2-40B4-BE49-F238E27FC236}">
                <a16:creationId xmlns:a16="http://schemas.microsoft.com/office/drawing/2014/main" id="{66B95618-0389-40F0-B0FE-FE6CD9C44D54}"/>
              </a:ext>
            </a:extLst>
          </p:cNvPr>
          <p:cNvCxnSpPr>
            <a:cxnSpLocks/>
          </p:cNvCxnSpPr>
          <p:nvPr/>
        </p:nvCxnSpPr>
        <p:spPr>
          <a:xfrm>
            <a:off x="7998025" y="585869"/>
            <a:ext cx="0" cy="12003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7288766"/>
      </p:ext>
    </p:extLst>
  </p:cSld>
  <p:clrMapOvr>
    <a:masterClrMapping/>
  </p:clrMapOvr>
</p:sld>
</file>

<file path=ppt/theme/theme1.xml><?xml version="1.0" encoding="utf-8"?>
<a:theme xmlns:a="http://schemas.openxmlformats.org/drawingml/2006/main" name="Dividend">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1145</TotalTime>
  <Words>2673</Words>
  <Application>Microsoft Office PowerPoint</Application>
  <PresentationFormat>Widescreen</PresentationFormat>
  <Paragraphs>423</Paragraphs>
  <Slides>40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Corbel</vt:lpstr>
      <vt:lpstr>Gill Sans MT</vt:lpstr>
      <vt:lpstr>Wingdings 2</vt:lpstr>
      <vt:lpstr>Dividend</vt:lpstr>
      <vt:lpstr>Understanding and Implementing Generative Adversarial Networks (GANs): One Of The BIGGEST Breakthroughs In The Deep Learning Revolution</vt:lpstr>
      <vt:lpstr>About Me</vt:lpstr>
      <vt:lpstr>Flow of the Talk</vt:lpstr>
      <vt:lpstr>Pre-requisites</vt:lpstr>
      <vt:lpstr>Introduction to ANNs and DL</vt:lpstr>
      <vt:lpstr>The Big Picture</vt:lpstr>
      <vt:lpstr>Common Types of Neural Networks</vt:lpstr>
      <vt:lpstr>PowerPoint Presentation</vt:lpstr>
      <vt:lpstr>Story of a Counterfeiter</vt:lpstr>
      <vt:lpstr>Story Continued…</vt:lpstr>
      <vt:lpstr>Mary Gaining Perfection…</vt:lpstr>
      <vt:lpstr>Finally, Mary fooled John</vt:lpstr>
      <vt:lpstr>Discriminative and Generative Models</vt:lpstr>
      <vt:lpstr>Continued…</vt:lpstr>
      <vt:lpstr>Generative Adversarial Networks</vt:lpstr>
      <vt:lpstr>GANs Continued…</vt:lpstr>
      <vt:lpstr>Training a GAN</vt:lpstr>
      <vt:lpstr>The Intuition and Setup</vt:lpstr>
      <vt:lpstr>Diving into Mathematics of GANs</vt:lpstr>
      <vt:lpstr>Mathematics of GANs</vt:lpstr>
      <vt:lpstr>Mathematics of GANs</vt:lpstr>
      <vt:lpstr>Mathematics of GANs</vt:lpstr>
      <vt:lpstr>Main Steps Involved in Training GANs</vt:lpstr>
      <vt:lpstr>Algorithm for Training GANs</vt:lpstr>
      <vt:lpstr>Architecture of DCGAN</vt:lpstr>
      <vt:lpstr>Time for a Quick Hands-on</vt:lpstr>
      <vt:lpstr>Best Practices for DCGAN</vt:lpstr>
      <vt:lpstr>Applications of GANs</vt:lpstr>
      <vt:lpstr>Continued…</vt:lpstr>
      <vt:lpstr>Continued…</vt:lpstr>
      <vt:lpstr>Continued…</vt:lpstr>
      <vt:lpstr>Continued…</vt:lpstr>
      <vt:lpstr>Continued…</vt:lpstr>
      <vt:lpstr>Continued…</vt:lpstr>
      <vt:lpstr>Continued…</vt:lpstr>
      <vt:lpstr>Continued…</vt:lpstr>
      <vt:lpstr>Acknowledgements</vt:lpstr>
      <vt:lpstr>Catch Me Next At…</vt:lpstr>
      <vt:lpstr>Thanks a lot for being  such a nice audience</vt:lpstr>
      <vt:lpstr>Time For Feedback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Wrangling  And Cleaning With Python</dc:title>
  <dc:creator>Anmol Krishan Sachdeva</dc:creator>
  <cp:lastModifiedBy>Anmol Krishan Sachdeva</cp:lastModifiedBy>
  <cp:revision>701</cp:revision>
  <dcterms:created xsi:type="dcterms:W3CDTF">2018-02-12T22:10:51Z</dcterms:created>
  <dcterms:modified xsi:type="dcterms:W3CDTF">2019-06-15T03:35:49Z</dcterms:modified>
</cp:coreProperties>
</file>